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E07CBF3-CDA0-4A32-926B-E952F063D9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32D50-5781-4A05-AE18-3E84B649C6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542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8EA02-B968-4A1B-AE17-AC31F35178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13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5573E-1633-45A0-8BA1-4352240598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893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2738C-BD71-4EE7-9002-CE07858C4B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229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3BCAA0-0171-42E2-9B00-94187D95EB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871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B5038-9469-49D6-925F-3E16C0DCF2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846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C7C3A-E197-445E-8C64-62A8E9D617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640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0F561-943E-4901-858A-090582A2D7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3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09343-58C6-4517-940C-2DFFF7E09E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74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E8BD1-F0A3-48CB-9A9A-57D3F479E4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209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9A865D1-7437-442D-937A-747AF248AC9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76673"/>
            <a:ext cx="7772400" cy="312377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ИНТЕРАКТИВНЫЕ МЕТОДЫ ОБУЧЕНИЯ.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7744" y="4509120"/>
            <a:ext cx="6400800" cy="1752600"/>
          </a:xfrm>
        </p:spPr>
        <p:txBody>
          <a:bodyPr/>
          <a:lstStyle/>
          <a:p>
            <a:r>
              <a:rPr lang="ru-RU" dirty="0" smtClean="0"/>
              <a:t>УЧИТЕЛЬ МБОУ « УСТЬ – БАКЧАРСКАЯ СОШ»</a:t>
            </a:r>
          </a:p>
          <a:p>
            <a:r>
              <a:rPr lang="ru-RU" dirty="0" smtClean="0"/>
              <a:t>КОВАЛЁВА ЮЛИЯ ДМИТРИЕВНА.</a:t>
            </a:r>
            <a:endParaRPr lang="ru-RU" dirty="0"/>
          </a:p>
        </p:txBody>
      </p:sp>
      <p:pic>
        <p:nvPicPr>
          <p:cNvPr id="20484" name="Picture 4" descr="C:\Documents and Settings\User\Мои документы\анимации и картинки\animashki_shkola\школа\20299485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563888"/>
            <a:ext cx="252028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r>
              <a:rPr lang="ru-RU" i="1" u="sng" dirty="0" smtClean="0"/>
              <a:t>По области деятельности: </a:t>
            </a:r>
            <a:r>
              <a:rPr lang="ru-RU" dirty="0" smtClean="0"/>
              <a:t>интеллектуальные, социальные, психологические, физические, трудовые</a:t>
            </a:r>
          </a:p>
          <a:p>
            <a:r>
              <a:rPr lang="ru-RU" i="1" u="sng" dirty="0" smtClean="0"/>
              <a:t>По игровой среде: </a:t>
            </a:r>
            <a:r>
              <a:rPr lang="ru-RU" dirty="0" smtClean="0"/>
              <a:t>компьютерные, технические, настольные, телевизионные</a:t>
            </a:r>
          </a:p>
          <a:p>
            <a:endParaRPr lang="ru-RU" dirty="0"/>
          </a:p>
        </p:txBody>
      </p:sp>
      <p:pic>
        <p:nvPicPr>
          <p:cNvPr id="25602" name="Picture 2" descr="C:\Documents and Settings\User\Мои документы\анимации и картинки\animashki_shkola\школа\ucos56f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501008"/>
            <a:ext cx="1710973" cy="1906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252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Ролевая игра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маленькая сценка, разыгрываемая учениками. </a:t>
            </a:r>
          </a:p>
          <a:p>
            <a:r>
              <a:rPr lang="ru-RU" dirty="0" smtClean="0"/>
              <a:t>Её цель – наглядно представить, увидеть, оживить обстоятельства или события, знакомые ученикам</a:t>
            </a:r>
            <a:endParaRPr lang="ru-RU" dirty="0"/>
          </a:p>
        </p:txBody>
      </p:sp>
      <p:pic>
        <p:nvPicPr>
          <p:cNvPr id="26626" name="Picture 2" descr="C:\Documents and Settings\User\Мои документы\анимации и картинки\animatsiya__na_shkolnuyu_temu\Анимация  на школьную тему\69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365104"/>
            <a:ext cx="1289298" cy="1289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349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Деловая игра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Имитация в игре реального процесса с помощью модели</a:t>
            </a:r>
          </a:p>
          <a:p>
            <a:r>
              <a:rPr lang="ru-RU" dirty="0" smtClean="0"/>
              <a:t>Различие интересов участников игры</a:t>
            </a:r>
          </a:p>
          <a:p>
            <a:r>
              <a:rPr lang="ru-RU" dirty="0" smtClean="0"/>
              <a:t>Наличие общей игровой	 цели</a:t>
            </a:r>
          </a:p>
          <a:p>
            <a:r>
              <a:rPr lang="ru-RU" dirty="0" smtClean="0"/>
              <a:t>Реализация цепочки решений</a:t>
            </a:r>
          </a:p>
          <a:p>
            <a:r>
              <a:rPr lang="ru-RU" dirty="0" smtClean="0"/>
              <a:t>Использование гибкого масштаба времени</a:t>
            </a:r>
          </a:p>
          <a:p>
            <a:endParaRPr lang="ru-RU" dirty="0"/>
          </a:p>
        </p:txBody>
      </p:sp>
      <p:pic>
        <p:nvPicPr>
          <p:cNvPr id="27650" name="Picture 2" descr="C:\Documents and Settings\User\Мои документы\анимации и картинки\karandashi_i_ruchki\карандаши и ручки\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301208"/>
            <a:ext cx="685800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165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Ситуативные игры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Ситуации – иллюстрации</a:t>
            </a:r>
          </a:p>
          <a:p>
            <a:r>
              <a:rPr lang="ru-RU" dirty="0" smtClean="0"/>
              <a:t>Ситуации – упражнения</a:t>
            </a:r>
          </a:p>
          <a:p>
            <a:r>
              <a:rPr lang="ru-RU" dirty="0" smtClean="0"/>
              <a:t>Оценочные ситуации</a:t>
            </a:r>
          </a:p>
          <a:p>
            <a:r>
              <a:rPr lang="ru-RU" dirty="0" smtClean="0"/>
              <a:t>Проблемные ситуации</a:t>
            </a:r>
          </a:p>
          <a:p>
            <a:r>
              <a:rPr lang="ru-RU" dirty="0" smtClean="0"/>
              <a:t>Прогностические ситуации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8674" name="Picture 2" descr="C:\Documents and Settings\User\Мои документы\анимации и картинки\karandashi_i_ruchki\карандаши и ручки\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5" y="4293096"/>
            <a:ext cx="1903597" cy="141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277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Пары и группы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800" dirty="0" smtClean="0"/>
              <a:t>Этот метод даёт ученикам больше возможностей для участия и взаимодействия.</a:t>
            </a:r>
          </a:p>
          <a:p>
            <a:pPr marL="0" indent="0" algn="just">
              <a:buNone/>
            </a:pPr>
            <a:r>
              <a:rPr lang="ru-RU" sz="2800" dirty="0" smtClean="0"/>
              <a:t>Группы могут формироваться произвольно, по желанию учеников, но чаще всего планируя на уроке групповую работу, учитель заранее делит класс на группы, учитывая уровень учебных навыков, успехов учеников и характер межличностных отношений</a:t>
            </a:r>
            <a:endParaRPr lang="ru-RU" sz="2800" dirty="0"/>
          </a:p>
        </p:txBody>
      </p:sp>
      <p:pic>
        <p:nvPicPr>
          <p:cNvPr id="23554" name="Picture 2" descr="C:\Documents and Settings\User\Мои документы\анимации и картинки\animashki_shkola\школа\6144484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926166"/>
            <a:ext cx="1728192" cy="1300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965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«Мозговая атака»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dirty="0" smtClean="0"/>
              <a:t>Это способ поощрения активности учеников и быстрого генерирования идей.</a:t>
            </a:r>
          </a:p>
          <a:p>
            <a:pPr marL="0" indent="0">
              <a:buNone/>
            </a:pPr>
            <a:r>
              <a:rPr lang="ru-RU" sz="3600" dirty="0" smtClean="0"/>
              <a:t>Этот приём может быть использован для решения конкретной проблемы или поиска ответа на вопрос.</a:t>
            </a:r>
          </a:p>
          <a:p>
            <a:endParaRPr lang="ru-RU" sz="3600" dirty="0"/>
          </a:p>
        </p:txBody>
      </p:sp>
      <p:pic>
        <p:nvPicPr>
          <p:cNvPr id="29698" name="Picture 2" descr="C:\Documents and Settings\User\Мои документы\анимации и картинки\karandashi_i_ruchki\карандаши и ручки\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653136"/>
            <a:ext cx="1247775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507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Правила проведения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Запрещена критика выдвинутых идей </a:t>
            </a:r>
          </a:p>
          <a:p>
            <a:r>
              <a:rPr lang="ru-RU" dirty="0" smtClean="0"/>
              <a:t>Не допускаются суждения о неразрешимости проблемы</a:t>
            </a:r>
          </a:p>
          <a:p>
            <a:r>
              <a:rPr lang="ru-RU" dirty="0" smtClean="0"/>
              <a:t>Чем больше выдвинуто предложений, тем больше вероятность появления новой и ценной идеи</a:t>
            </a:r>
          </a:p>
          <a:p>
            <a:r>
              <a:rPr lang="ru-RU" dirty="0" smtClean="0"/>
              <a:t>Наличие ролей</a:t>
            </a:r>
          </a:p>
          <a:p>
            <a:endParaRPr lang="ru-RU" dirty="0"/>
          </a:p>
        </p:txBody>
      </p:sp>
      <p:pic>
        <p:nvPicPr>
          <p:cNvPr id="30722" name="Picture 2" descr="C:\Documents and Settings\User\Мои документы\анимации и картинки\karandashi_i_ruchki\карандаши и ручки\1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7" y="4365104"/>
            <a:ext cx="1189267" cy="1060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541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6408712"/>
          </a:xfrm>
        </p:spPr>
        <p:txBody>
          <a:bodyPr/>
          <a:lstStyle/>
          <a:p>
            <a:r>
              <a:rPr lang="ru-RU" dirty="0" smtClean="0"/>
              <a:t>В ходе штурма приветствуется усовершенствование и развитие предложенных идей</a:t>
            </a:r>
          </a:p>
          <a:p>
            <a:r>
              <a:rPr lang="ru-RU" dirty="0" smtClean="0"/>
              <a:t>Доброжелательная, творческая атмосфера проведения</a:t>
            </a:r>
          </a:p>
          <a:p>
            <a:r>
              <a:rPr lang="ru-RU" dirty="0" smtClean="0"/>
              <a:t>Активное взаимодействие всех участников</a:t>
            </a:r>
          </a:p>
          <a:p>
            <a:r>
              <a:rPr lang="ru-RU" dirty="0" smtClean="0"/>
              <a:t>Применение системы оценки, стимулирование</a:t>
            </a:r>
          </a:p>
          <a:p>
            <a:endParaRPr lang="ru-RU" dirty="0"/>
          </a:p>
        </p:txBody>
      </p:sp>
      <p:pic>
        <p:nvPicPr>
          <p:cNvPr id="31746" name="Picture 2" descr="C:\Documents and Settings\User\Мои документы\анимации и картинки\karandashi_i_ruchki\карандаши и ручки\5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293096"/>
            <a:ext cx="102870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893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Общая дискуссия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000" dirty="0" smtClean="0"/>
              <a:t>Учебной дискуссией называют целенаправленное, коллективное обсуждение конкретной проблемы, сопровождающееся обменом идеями, суждениями, мнениями в группе.</a:t>
            </a:r>
          </a:p>
          <a:p>
            <a:pPr marL="0" indent="0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4459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Виды дискуссий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Тематическая:</a:t>
            </a:r>
            <a:r>
              <a:rPr lang="ru-RU" dirty="0" smtClean="0"/>
              <a:t> обсуждаемые вопросы связаны с темой урока</a:t>
            </a:r>
          </a:p>
          <a:p>
            <a:r>
              <a:rPr lang="ru-RU" u="sng" dirty="0" smtClean="0"/>
              <a:t>Биографическая: </a:t>
            </a:r>
            <a:r>
              <a:rPr lang="ru-RU" dirty="0" smtClean="0"/>
              <a:t>ориентирована на индивидуальный прошлый опыт участника</a:t>
            </a:r>
          </a:p>
          <a:p>
            <a:r>
              <a:rPr lang="ru-RU" u="sng" dirty="0" err="1" smtClean="0"/>
              <a:t>Интеракционная</a:t>
            </a:r>
            <a:r>
              <a:rPr lang="ru-RU" u="sng" dirty="0" smtClean="0"/>
              <a:t>: </a:t>
            </a:r>
            <a:r>
              <a:rPr lang="ru-RU" dirty="0" smtClean="0"/>
              <a:t>обсуждаются структура и содержание отношений, складывающихся «здесь» и «теперь»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539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Современная педагогика ориентирована на то, чтобы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602605"/>
            <a:ext cx="6635080" cy="4569371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algn="ctr">
              <a:buFont typeface="Wingdings" pitchFamily="2" charset="2"/>
              <a:buChar char="v"/>
            </a:pPr>
            <a:r>
              <a:rPr lang="ru-RU" dirty="0" smtClean="0"/>
              <a:t>     - ребёнок научился учиться </a:t>
            </a:r>
          </a:p>
          <a:p>
            <a:pPr algn="ctr">
              <a:buFont typeface="Wingdings" pitchFamily="2" charset="2"/>
              <a:buChar char="v"/>
            </a:pPr>
            <a:r>
              <a:rPr lang="ru-RU" dirty="0" smtClean="0"/>
              <a:t> -  открыл в себе энергию познания, постоянного стремления к получению новых знаний.</a:t>
            </a:r>
            <a:endParaRPr lang="ru-RU" dirty="0"/>
          </a:p>
        </p:txBody>
      </p:sp>
      <p:pic>
        <p:nvPicPr>
          <p:cNvPr id="21508" name="Picture 4" descr="C:\Documents and Settings\User\Мои документы\анимации и картинки\animashki_shkola\школа\9588981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9843" y="5274045"/>
            <a:ext cx="1847096" cy="1058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Проектная деятельность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 smtClean="0"/>
              <a:t>Самостоятельное исследование различных тем, проводимое учениками в течение некоторого времени.</a:t>
            </a:r>
          </a:p>
          <a:p>
            <a:pPr marL="0" indent="0">
              <a:buNone/>
            </a:pPr>
            <a:r>
              <a:rPr lang="ru-RU" sz="2800" dirty="0" smtClean="0"/>
              <a:t>Этот прием может быть использован для  изменения ценностных ориентаций учащихся, улучшения климата в коллективе, индивидуализации и дифференциации обучения.</a:t>
            </a:r>
          </a:p>
          <a:p>
            <a:pPr marL="0" indent="0">
              <a:buNone/>
            </a:pPr>
            <a:r>
              <a:rPr lang="ru-RU" sz="2800" dirty="0" smtClean="0"/>
              <a:t>Его лучше использовать, когда дети уже могут выполнять самостоятельный поиск.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414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работы над проектом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/>
              <a:t>1. </a:t>
            </a:r>
            <a:r>
              <a:rPr lang="ru-RU" sz="2400" u="sng" dirty="0" smtClean="0"/>
              <a:t>Мотивационный</a:t>
            </a:r>
            <a:r>
              <a:rPr lang="ru-RU" sz="2400" dirty="0" smtClean="0"/>
              <a:t> (постановка целей и задач, актуализация проблемы, разработка основных идей)</a:t>
            </a:r>
          </a:p>
          <a:p>
            <a:pPr marL="0" indent="0">
              <a:buNone/>
            </a:pPr>
            <a:r>
              <a:rPr lang="ru-RU" sz="2400" dirty="0" smtClean="0"/>
              <a:t>2</a:t>
            </a:r>
            <a:r>
              <a:rPr lang="ru-RU" sz="2400" u="sng" dirty="0" smtClean="0"/>
              <a:t>. Планирующий </a:t>
            </a:r>
            <a:r>
              <a:rPr lang="ru-RU" sz="2400" dirty="0" smtClean="0"/>
              <a:t>– подготовительный (формирование команды, распределение обязанностей, сбор информации)</a:t>
            </a:r>
          </a:p>
          <a:p>
            <a:pPr marL="0" indent="0">
              <a:buNone/>
            </a:pPr>
            <a:r>
              <a:rPr lang="ru-RU" sz="2400" dirty="0" smtClean="0"/>
              <a:t>3. </a:t>
            </a:r>
            <a:r>
              <a:rPr lang="ru-RU" sz="2400" u="sng" dirty="0" smtClean="0"/>
              <a:t>Этап реализации проекта </a:t>
            </a:r>
            <a:r>
              <a:rPr lang="ru-RU" sz="2400" dirty="0" smtClean="0"/>
              <a:t>(интегрирование всей собранной информации, подготовка наглядного материала, создание компьютерной презентации)</a:t>
            </a:r>
          </a:p>
          <a:p>
            <a:pPr marL="0" indent="0">
              <a:buNone/>
            </a:pPr>
            <a:r>
              <a:rPr lang="ru-RU" sz="2400" dirty="0" smtClean="0"/>
              <a:t>4. </a:t>
            </a:r>
            <a:r>
              <a:rPr lang="ru-RU" sz="2400" u="sng" dirty="0" smtClean="0"/>
              <a:t>Оценочно-рефлексивный </a:t>
            </a:r>
            <a:r>
              <a:rPr lang="ru-RU" sz="2400" dirty="0" smtClean="0"/>
              <a:t>(внесение корректив, подведение итогов, обсуждение результатов проекта)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1976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Методика организации семинара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1. Определение вопросов для обсуждения</a:t>
            </a:r>
          </a:p>
          <a:p>
            <a:pPr marL="0" indent="0">
              <a:buNone/>
            </a:pPr>
            <a:r>
              <a:rPr lang="ru-RU" dirty="0" smtClean="0"/>
              <a:t>2. Подбор литературы</a:t>
            </a:r>
          </a:p>
          <a:p>
            <a:pPr marL="0" indent="0">
              <a:buNone/>
            </a:pPr>
            <a:r>
              <a:rPr lang="ru-RU" dirty="0" smtClean="0"/>
              <a:t>3. Отбор отдельных жизненных ситуаций</a:t>
            </a:r>
          </a:p>
          <a:p>
            <a:pPr marL="0" indent="0">
              <a:buNone/>
            </a:pPr>
            <a:r>
              <a:rPr lang="ru-RU" dirty="0" smtClean="0"/>
              <a:t>4. Распределение участников по группам</a:t>
            </a:r>
          </a:p>
          <a:p>
            <a:pPr marL="0" indent="0">
              <a:buNone/>
            </a:pPr>
            <a:r>
              <a:rPr lang="ru-RU" dirty="0" smtClean="0"/>
              <a:t>5. Продумывание сценария</a:t>
            </a:r>
          </a:p>
          <a:p>
            <a:pPr marL="0" indent="0">
              <a:buNone/>
            </a:pPr>
            <a:r>
              <a:rPr lang="ru-RU" dirty="0" smtClean="0"/>
              <a:t>6. Оформление наглядности</a:t>
            </a:r>
          </a:p>
          <a:p>
            <a:endParaRPr lang="ru-RU" dirty="0"/>
          </a:p>
        </p:txBody>
      </p:sp>
      <p:pic>
        <p:nvPicPr>
          <p:cNvPr id="32770" name="Picture 2" descr="C:\Documents and Settings\User\Мои документы\анимации и картинки\karandashi_i_ruchki\карандаши и ручки\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689730"/>
            <a:ext cx="2520280" cy="221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030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« Общий галдёж»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800" dirty="0" smtClean="0"/>
              <a:t>Приём, применяемый для смены темпа урока, своеобразная физкультминутка, возможность общения в парах или группах</a:t>
            </a:r>
            <a:endParaRPr lang="ru-RU" sz="4800" dirty="0"/>
          </a:p>
        </p:txBody>
      </p:sp>
      <p:pic>
        <p:nvPicPr>
          <p:cNvPr id="34819" name="Picture 3" descr="C:\Documents and Settings\User\Мои документы\анимации и картинки\solnyshko\Солнышко\2513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429000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782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dirty="0" smtClean="0"/>
              <a:t>Рисование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Приём используется с целью развития: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- наблюдательности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- навыков совместной работы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- воображения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3794" name="Picture 2" descr="C:\Documents and Settings\User\Мои документы\анимации и картинки\karandashi_i_ruchki\карандаши и ручки\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509120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676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Воспроизведение информации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Хороший способ усвоения и понимания информации – это воспроизведение её в другой форме.</a:t>
            </a:r>
          </a:p>
          <a:p>
            <a:r>
              <a:rPr lang="ru-RU" dirty="0" smtClean="0"/>
              <a:t>Например, прослушав рассказ, изобразить его в картинках.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5842" name="Picture 2" descr="C:\Documents and Settings\User\Мои документы\анимации и картинки\solnyshko\Солнышко\55226690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886" y="3789040"/>
            <a:ext cx="2857500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278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843"/>
            <a:ext cx="8892480" cy="6876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872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Правила управления успехом на уроке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1.Уметь видеть реальные сдвиги, изменения и достоинства детей, вовремя поддерживать ученика.</a:t>
            </a:r>
          </a:p>
          <a:p>
            <a:pPr marL="0" indent="0">
              <a:buNone/>
            </a:pPr>
            <a:r>
              <a:rPr lang="ru-RU" dirty="0" smtClean="0"/>
              <a:t>2. Авторитет, личность учителя – залог успеха учащихся.</a:t>
            </a:r>
          </a:p>
          <a:p>
            <a:pPr marL="0" indent="0">
              <a:buNone/>
            </a:pPr>
            <a:r>
              <a:rPr lang="ru-RU" dirty="0" smtClean="0"/>
              <a:t>3. Благоприятный психологический климат на уроке.</a:t>
            </a:r>
          </a:p>
          <a:p>
            <a:pPr marL="0" indent="0">
              <a:buNone/>
            </a:pPr>
            <a:r>
              <a:rPr lang="ru-RU" dirty="0" smtClean="0"/>
              <a:t>4. Способность учителя удивлять.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013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5. Любовь к детям.</a:t>
            </a:r>
          </a:p>
          <a:p>
            <a:pPr marL="0" indent="0">
              <a:buNone/>
            </a:pPr>
            <a:r>
              <a:rPr lang="ru-RU" dirty="0" smtClean="0"/>
              <a:t>6. Индивидуальный подход.</a:t>
            </a:r>
          </a:p>
          <a:p>
            <a:pPr marL="0" indent="0">
              <a:buNone/>
            </a:pPr>
            <a:r>
              <a:rPr lang="ru-RU" dirty="0" smtClean="0"/>
              <a:t>7. Умение учителя выдавать домашние задания.</a:t>
            </a:r>
          </a:p>
          <a:p>
            <a:pPr marL="0" indent="0">
              <a:buNone/>
            </a:pPr>
            <a:r>
              <a:rPr lang="ru-RU" dirty="0" smtClean="0"/>
              <a:t>8. Комментирование отметки.</a:t>
            </a:r>
          </a:p>
          <a:p>
            <a:pPr marL="0" indent="0">
              <a:buNone/>
            </a:pPr>
            <a:r>
              <a:rPr lang="ru-RU" dirty="0" smtClean="0"/>
              <a:t>9. Коллективная познавательная деятельность на уроке.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553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Выводы: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Интерактивные формы и методы относятся к числу инновационных и способствуют активизации познавательной деятельности учащихся, самостоятельному осмыслению учебного материала.</a:t>
            </a:r>
          </a:p>
          <a:p>
            <a:r>
              <a:rPr lang="ru-RU" dirty="0" smtClean="0"/>
              <a:t>Являются условием для самореализации личности учащихся в учебной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076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dirty="0" smtClean="0"/>
              <a:t>Успех процесса обучения во многом зависит от взаимоотношений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dirty="0" smtClean="0"/>
              <a:t>Учителя с детьми</a:t>
            </a:r>
          </a:p>
          <a:p>
            <a:r>
              <a:rPr lang="ru-RU" sz="5400" dirty="0" smtClean="0"/>
              <a:t>Детей друг с другом</a:t>
            </a:r>
          </a:p>
          <a:p>
            <a:r>
              <a:rPr lang="ru-RU" sz="5400" dirty="0" smtClean="0"/>
              <a:t>Каждого ребёнка с учителем</a:t>
            </a:r>
          </a:p>
          <a:p>
            <a:r>
              <a:rPr lang="ru-RU" sz="5400" dirty="0" smtClean="0"/>
              <a:t>Ученика с коллективом</a:t>
            </a:r>
          </a:p>
          <a:p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20942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8520" y="476672"/>
            <a:ext cx="7643192" cy="5721499"/>
          </a:xfrm>
        </p:spPr>
        <p:txBody>
          <a:bodyPr/>
          <a:lstStyle/>
          <a:p>
            <a:pPr lvl="4" algn="ctr">
              <a:buClr>
                <a:srgbClr val="00FFFF"/>
              </a:buClr>
              <a:buNone/>
            </a:pPr>
            <a:r>
              <a:rPr kumimoji="0" lang="ru-RU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</a:rPr>
              <a:t> </a:t>
            </a:r>
            <a:r>
              <a:rPr kumimoji="0" lang="ru-RU" sz="4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</a:rPr>
              <a:t>Желаю</a:t>
            </a:r>
            <a:r>
              <a:rPr kumimoji="0" lang="ru-RU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</a:rPr>
              <a:t> </a:t>
            </a:r>
            <a:r>
              <a:rPr kumimoji="0" lang="ru-RU" sz="4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</a:rPr>
              <a:t>успеха </a:t>
            </a:r>
          </a:p>
          <a:p>
            <a:pPr lvl="4" algn="ctr">
              <a:buClr>
                <a:srgbClr val="00FFFF"/>
              </a:buClr>
              <a:buNone/>
            </a:pPr>
            <a:r>
              <a:rPr kumimoji="0" lang="ru-RU" sz="4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</a:rPr>
              <a:t>в применении интерактивных методов в работе!</a:t>
            </a:r>
          </a:p>
        </p:txBody>
      </p:sp>
      <p:pic>
        <p:nvPicPr>
          <p:cNvPr id="36866" name="Picture 2" descr="C:\Documents and Settings\User\Мои документы\анимации и картинки\tsvety\Цветы\1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573016"/>
            <a:ext cx="2956570" cy="3140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357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 smtClean="0"/>
              <a:t>Личностно - ориентированный подход в образовательном процессе помогают обеспечить </a:t>
            </a:r>
            <a:r>
              <a:rPr lang="ru-RU" sz="4000" u="sng" dirty="0" smtClean="0">
                <a:solidFill>
                  <a:srgbClr val="FF0000"/>
                </a:solidFill>
              </a:rPr>
              <a:t>интерактивные методики.</a:t>
            </a:r>
          </a:p>
          <a:p>
            <a:pPr marL="0" indent="0">
              <a:buNone/>
            </a:pPr>
            <a:r>
              <a:rPr lang="ru-RU" sz="4000" dirty="0" smtClean="0"/>
              <a:t>В переводе с английского языка </a:t>
            </a:r>
            <a:r>
              <a:rPr lang="ru-RU" sz="4000" dirty="0" err="1" smtClean="0">
                <a:solidFill>
                  <a:srgbClr val="FF0000"/>
                </a:solidFill>
              </a:rPr>
              <a:t>interact</a:t>
            </a:r>
            <a:r>
              <a:rPr lang="ru-RU" sz="4000" dirty="0" smtClean="0">
                <a:solidFill>
                  <a:srgbClr val="FF0000"/>
                </a:solidFill>
              </a:rPr>
              <a:t> –</a:t>
            </a:r>
            <a:r>
              <a:rPr lang="ru-RU" sz="4000" dirty="0" smtClean="0"/>
              <a:t> « находиться во взаимодействии, общаться»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53373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ru-RU" u="sng" dirty="0" smtClean="0">
                <a:solidFill>
                  <a:srgbClr val="FF0000"/>
                </a:solidFill>
              </a:rPr>
              <a:t>Интерактивные методы обучения – </a:t>
            </a:r>
            <a:r>
              <a:rPr lang="ru-RU" sz="4000" dirty="0" smtClean="0"/>
              <a:t>система правил организации продуктивного взаимодействия учащихся между собой и с учителем в форме учебных, деловых, ролевых игр, дискуссий, при котором происходит освоение нового опыта и получение новых знаний.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363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6288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sz="3200" dirty="0" smtClean="0">
                <a:solidFill>
                  <a:srgbClr val="00B0F0"/>
                </a:solidFill>
              </a:rPr>
              <a:t>Интерактивные методы обучения позволяют решать следующие задачи:</a:t>
            </a:r>
            <a:br>
              <a:rPr lang="ru-RU" sz="3200" dirty="0" smtClean="0">
                <a:solidFill>
                  <a:srgbClr val="00B0F0"/>
                </a:solidFill>
              </a:rPr>
            </a:br>
            <a:endParaRPr lang="ru-RU" sz="3200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Активное включение каждого ученика в процесс усвоения учебного материала</a:t>
            </a:r>
          </a:p>
          <a:p>
            <a:r>
              <a:rPr lang="ru-RU" dirty="0" smtClean="0"/>
              <a:t>Повышение познавательной мотивации</a:t>
            </a:r>
          </a:p>
          <a:p>
            <a:r>
              <a:rPr lang="ru-RU" dirty="0" smtClean="0"/>
              <a:t>Обучение навыкам успешного общения(умения слушать и слышать друг друга, выстраивать диалог, задавать вопросы на понимание)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990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r>
              <a:rPr lang="ru-RU" dirty="0" smtClean="0"/>
              <a:t>Развитие навыков самостоятельной учебной деятельности: определение ведущих и промежуточных задач, умение предусматривать последствия своего выбора, его объективная оценка</a:t>
            </a:r>
          </a:p>
          <a:p>
            <a:r>
              <a:rPr lang="ru-RU" dirty="0" smtClean="0"/>
              <a:t>Воспитание лидерских качеств</a:t>
            </a:r>
          </a:p>
          <a:p>
            <a:r>
              <a:rPr lang="ru-RU" dirty="0" smtClean="0"/>
              <a:t>Умение работать с командой и в команде</a:t>
            </a:r>
          </a:p>
          <a:p>
            <a:r>
              <a:rPr lang="ru-RU" dirty="0" smtClean="0"/>
              <a:t>Принимать на себя ответственность за совместную и собственную деятельность по достижению результата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18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Методические приёмы интерактивного обучения: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Игры</a:t>
            </a:r>
          </a:p>
          <a:p>
            <a:r>
              <a:rPr lang="ru-RU" dirty="0" smtClean="0"/>
              <a:t>Пары и группы</a:t>
            </a:r>
          </a:p>
          <a:p>
            <a:r>
              <a:rPr lang="ru-RU" dirty="0" smtClean="0"/>
              <a:t>«Мозговая атака»</a:t>
            </a:r>
          </a:p>
          <a:p>
            <a:r>
              <a:rPr lang="ru-RU" dirty="0" smtClean="0"/>
              <a:t>«Общая дискуссия»</a:t>
            </a:r>
          </a:p>
          <a:p>
            <a:r>
              <a:rPr lang="ru-RU" dirty="0" smtClean="0"/>
              <a:t>Проекты</a:t>
            </a:r>
          </a:p>
          <a:p>
            <a:r>
              <a:rPr lang="ru-RU" dirty="0" smtClean="0"/>
              <a:t>Семинары</a:t>
            </a:r>
          </a:p>
          <a:p>
            <a:r>
              <a:rPr lang="ru-RU" dirty="0" smtClean="0"/>
              <a:t>«Общий галдёж»</a:t>
            </a:r>
          </a:p>
          <a:p>
            <a:r>
              <a:rPr lang="ru-RU" dirty="0" smtClean="0"/>
              <a:t>Словесные ассоциации</a:t>
            </a:r>
          </a:p>
          <a:p>
            <a:r>
              <a:rPr lang="ru-RU" dirty="0" smtClean="0"/>
              <a:t>Воспроизведение информации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4578" name="Picture 2" descr="C:\Documents and Settings\User\Мои документы\анимации и картинки\animashki_shkola\школа\sait2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556792"/>
            <a:ext cx="1818441" cy="2093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972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Классификация игр: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u="sng" dirty="0" smtClean="0"/>
              <a:t>По игровой методике: </a:t>
            </a:r>
            <a:r>
              <a:rPr lang="ru-RU" dirty="0" smtClean="0"/>
              <a:t>предметные, сюжетные, ролевые, деловые, имитационные, драматизация</a:t>
            </a:r>
          </a:p>
          <a:p>
            <a:r>
              <a:rPr lang="ru-RU" i="1" u="sng" dirty="0" smtClean="0"/>
              <a:t>По характеру педагогического процесса:</a:t>
            </a:r>
            <a:r>
              <a:rPr lang="ru-RU" dirty="0" smtClean="0"/>
              <a:t> обучающие, познавательные, репродуктивные, творческие, обобщающие, диагностические, </a:t>
            </a:r>
            <a:r>
              <a:rPr lang="ru-RU" dirty="0" err="1" smtClean="0"/>
              <a:t>тренинговые</a:t>
            </a:r>
            <a:r>
              <a:rPr lang="ru-RU" dirty="0" smtClean="0"/>
              <a:t>, контролирующие, развивающие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407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еленый">
  <a:themeElements>
    <a:clrScheme name="Тема Office 1">
      <a:dk1>
        <a:srgbClr val="000000"/>
      </a:dk1>
      <a:lt1>
        <a:srgbClr val="E7EFBD"/>
      </a:lt1>
      <a:dk2>
        <a:srgbClr val="000000"/>
      </a:dk2>
      <a:lt2>
        <a:srgbClr val="808080"/>
      </a:lt2>
      <a:accent1>
        <a:srgbClr val="E7F3CE"/>
      </a:accent1>
      <a:accent2>
        <a:srgbClr val="CEDB6B"/>
      </a:accent2>
      <a:accent3>
        <a:srgbClr val="F1F6DB"/>
      </a:accent3>
      <a:accent4>
        <a:srgbClr val="000000"/>
      </a:accent4>
      <a:accent5>
        <a:srgbClr val="F1F8E3"/>
      </a:accent5>
      <a:accent6>
        <a:srgbClr val="BAC660"/>
      </a:accent6>
      <a:hlink>
        <a:srgbClr val="5B6B00"/>
      </a:hlink>
      <a:folHlink>
        <a:srgbClr val="595F25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E7EFBD"/>
        </a:lt1>
        <a:dk2>
          <a:srgbClr val="000000"/>
        </a:dk2>
        <a:lt2>
          <a:srgbClr val="808080"/>
        </a:lt2>
        <a:accent1>
          <a:srgbClr val="E7F3CE"/>
        </a:accent1>
        <a:accent2>
          <a:srgbClr val="CEDB6B"/>
        </a:accent2>
        <a:accent3>
          <a:srgbClr val="F1F6DB"/>
        </a:accent3>
        <a:accent4>
          <a:srgbClr val="000000"/>
        </a:accent4>
        <a:accent5>
          <a:srgbClr val="F1F8E3"/>
        </a:accent5>
        <a:accent6>
          <a:srgbClr val="BAC660"/>
        </a:accent6>
        <a:hlink>
          <a:srgbClr val="5B6B00"/>
        </a:hlink>
        <a:folHlink>
          <a:srgbClr val="595F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E7EFBD"/>
        </a:lt1>
        <a:dk2>
          <a:srgbClr val="000000"/>
        </a:dk2>
        <a:lt2>
          <a:srgbClr val="808080"/>
        </a:lt2>
        <a:accent1>
          <a:srgbClr val="C0E07E"/>
        </a:accent1>
        <a:accent2>
          <a:srgbClr val="C0D141"/>
        </a:accent2>
        <a:accent3>
          <a:srgbClr val="F1F6DB"/>
        </a:accent3>
        <a:accent4>
          <a:srgbClr val="000000"/>
        </a:accent4>
        <a:accent5>
          <a:srgbClr val="DCEDC0"/>
        </a:accent5>
        <a:accent6>
          <a:srgbClr val="AEBD3A"/>
        </a:accent6>
        <a:hlink>
          <a:srgbClr val="5A6B00"/>
        </a:hlink>
        <a:folHlink>
          <a:srgbClr val="616C4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E7EFBD"/>
        </a:lt1>
        <a:dk2>
          <a:srgbClr val="000000"/>
        </a:dk2>
        <a:lt2>
          <a:srgbClr val="808080"/>
        </a:lt2>
        <a:accent1>
          <a:srgbClr val="DFFF05"/>
        </a:accent1>
        <a:accent2>
          <a:srgbClr val="7905FF"/>
        </a:accent2>
        <a:accent3>
          <a:srgbClr val="F1F6DB"/>
        </a:accent3>
        <a:accent4>
          <a:srgbClr val="000000"/>
        </a:accent4>
        <a:accent5>
          <a:srgbClr val="ECFFAA"/>
        </a:accent5>
        <a:accent6>
          <a:srgbClr val="6D04E7"/>
        </a:accent6>
        <a:hlink>
          <a:srgbClr val="750026"/>
        </a:hlink>
        <a:folHlink>
          <a:srgbClr val="63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E7EFBD"/>
        </a:lt1>
        <a:dk2>
          <a:srgbClr val="000000"/>
        </a:dk2>
        <a:lt2>
          <a:srgbClr val="808080"/>
        </a:lt2>
        <a:accent1>
          <a:srgbClr val="FF9D05"/>
        </a:accent1>
        <a:accent2>
          <a:srgbClr val="058DFF"/>
        </a:accent2>
        <a:accent3>
          <a:srgbClr val="F1F6DB"/>
        </a:accent3>
        <a:accent4>
          <a:srgbClr val="000000"/>
        </a:accent4>
        <a:accent5>
          <a:srgbClr val="FFCCAA"/>
        </a:accent5>
        <a:accent6>
          <a:srgbClr val="047FE7"/>
        </a:accent6>
        <a:hlink>
          <a:srgbClr val="700070"/>
        </a:hlink>
        <a:folHlink>
          <a:srgbClr val="636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7F3CE"/>
        </a:accent1>
        <a:accent2>
          <a:srgbClr val="CEDB6B"/>
        </a:accent2>
        <a:accent3>
          <a:srgbClr val="FFFFFF"/>
        </a:accent3>
        <a:accent4>
          <a:srgbClr val="000000"/>
        </a:accent4>
        <a:accent5>
          <a:srgbClr val="F1F8E3"/>
        </a:accent5>
        <a:accent6>
          <a:srgbClr val="BAC660"/>
        </a:accent6>
        <a:hlink>
          <a:srgbClr val="5B6B00"/>
        </a:hlink>
        <a:folHlink>
          <a:srgbClr val="595F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E07E"/>
        </a:accent1>
        <a:accent2>
          <a:srgbClr val="C0D141"/>
        </a:accent2>
        <a:accent3>
          <a:srgbClr val="FFFFFF"/>
        </a:accent3>
        <a:accent4>
          <a:srgbClr val="000000"/>
        </a:accent4>
        <a:accent5>
          <a:srgbClr val="DCEDC0"/>
        </a:accent5>
        <a:accent6>
          <a:srgbClr val="AEBD3A"/>
        </a:accent6>
        <a:hlink>
          <a:srgbClr val="5A6B00"/>
        </a:hlink>
        <a:folHlink>
          <a:srgbClr val="616C4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FFF05"/>
        </a:accent1>
        <a:accent2>
          <a:srgbClr val="7905FF"/>
        </a:accent2>
        <a:accent3>
          <a:srgbClr val="FFFFFF"/>
        </a:accent3>
        <a:accent4>
          <a:srgbClr val="000000"/>
        </a:accent4>
        <a:accent5>
          <a:srgbClr val="ECFFAA"/>
        </a:accent5>
        <a:accent6>
          <a:srgbClr val="6D04E7"/>
        </a:accent6>
        <a:hlink>
          <a:srgbClr val="750026"/>
        </a:hlink>
        <a:folHlink>
          <a:srgbClr val="63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D05"/>
        </a:accent1>
        <a:accent2>
          <a:srgbClr val="058DFF"/>
        </a:accent2>
        <a:accent3>
          <a:srgbClr val="FFFFFF"/>
        </a:accent3>
        <a:accent4>
          <a:srgbClr val="000000"/>
        </a:accent4>
        <a:accent5>
          <a:srgbClr val="FFCCAA"/>
        </a:accent5>
        <a:accent6>
          <a:srgbClr val="047FE7"/>
        </a:accent6>
        <a:hlink>
          <a:srgbClr val="700070"/>
        </a:hlink>
        <a:folHlink>
          <a:srgbClr val="636B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зеленый</Template>
  <TotalTime>63</TotalTime>
  <Words>871</Words>
  <Application>Microsoft Office PowerPoint</Application>
  <PresentationFormat>Экран (4:3)</PresentationFormat>
  <Paragraphs>115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2" baseType="lpstr">
      <vt:lpstr>Arial</vt:lpstr>
      <vt:lpstr>зеленый</vt:lpstr>
      <vt:lpstr>ИНТЕРАКТИВНЫЕ МЕТОДЫ ОБУЧЕНИЯ.</vt:lpstr>
      <vt:lpstr>Современная педагогика ориентирована на то, чтобы</vt:lpstr>
      <vt:lpstr>Успех процесса обучения во многом зависит от взаимоотношений</vt:lpstr>
      <vt:lpstr>Презентация PowerPoint</vt:lpstr>
      <vt:lpstr>Презентация PowerPoint</vt:lpstr>
      <vt:lpstr>Интерактивные методы обучения позволяют решать следующие задачи: </vt:lpstr>
      <vt:lpstr>Презентация PowerPoint</vt:lpstr>
      <vt:lpstr>Методические приёмы интерактивного обучения:</vt:lpstr>
      <vt:lpstr>Классификация игр:</vt:lpstr>
      <vt:lpstr>Презентация PowerPoint</vt:lpstr>
      <vt:lpstr>Ролевая игра</vt:lpstr>
      <vt:lpstr>Деловая игра</vt:lpstr>
      <vt:lpstr>Ситуативные игры</vt:lpstr>
      <vt:lpstr>Пары и группы</vt:lpstr>
      <vt:lpstr>«Мозговая атака»</vt:lpstr>
      <vt:lpstr>Правила проведения</vt:lpstr>
      <vt:lpstr>Презентация PowerPoint</vt:lpstr>
      <vt:lpstr>Общая дискуссия</vt:lpstr>
      <vt:lpstr>Виды дискуссий</vt:lpstr>
      <vt:lpstr>Проектная деятельность</vt:lpstr>
      <vt:lpstr>Этапы работы над проектом</vt:lpstr>
      <vt:lpstr>Методика организации семинара </vt:lpstr>
      <vt:lpstr>« Общий галдёж»</vt:lpstr>
      <vt:lpstr>Рисование </vt:lpstr>
      <vt:lpstr>Воспроизведение информации</vt:lpstr>
      <vt:lpstr>Презентация PowerPoint</vt:lpstr>
      <vt:lpstr>Правила управления успехом на уроке</vt:lpstr>
      <vt:lpstr>Презентация PowerPoint</vt:lpstr>
      <vt:lpstr>Выводы: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ИНТЕРАКТИВНЫЕ МЕТОДЫ ОБУЧЕНИЯ.</dc:title>
  <dc:creator>User</dc:creator>
  <cp:lastModifiedBy>User</cp:lastModifiedBy>
  <cp:revision>6</cp:revision>
  <dcterms:created xsi:type="dcterms:W3CDTF">2012-10-14T08:51:37Z</dcterms:created>
  <dcterms:modified xsi:type="dcterms:W3CDTF">2012-10-14T09:54:44Z</dcterms:modified>
</cp:coreProperties>
</file>