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2"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5FB837A3-6A96-4EDC-A522-4D2064D9C9FD}" type="datetimeFigureOut">
              <a:rPr lang="ru-RU" smtClean="0"/>
              <a:t>05.03.2012</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3B99BB8E-85A6-4B33-B019-C9B83EDE9BD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FB837A3-6A96-4EDC-A522-4D2064D9C9FD}" type="datetimeFigureOut">
              <a:rPr lang="ru-RU" smtClean="0"/>
              <a:t>05.03.2012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99BB8E-85A6-4B33-B019-C9B83EDE9BD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B837A3-6A96-4EDC-A522-4D2064D9C9FD}" type="datetimeFigureOut">
              <a:rPr lang="ru-RU" smtClean="0"/>
              <a:t>05.03.2012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99BB8E-85A6-4B33-B019-C9B83EDE9BD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B837A3-6A96-4EDC-A522-4D2064D9C9FD}" type="datetimeFigureOut">
              <a:rPr lang="ru-RU" smtClean="0"/>
              <a:t>05.03.2012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99BB8E-85A6-4B33-B019-C9B83EDE9BD7}"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B837A3-6A96-4EDC-A522-4D2064D9C9FD}" type="datetimeFigureOut">
              <a:rPr lang="ru-RU" smtClean="0"/>
              <a:t>05.03.2012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99BB8E-85A6-4B33-B019-C9B83EDE9BD7}"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FB837A3-6A96-4EDC-A522-4D2064D9C9FD}" type="datetimeFigureOut">
              <a:rPr lang="ru-RU" smtClean="0"/>
              <a:t>05.03.2012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99BB8E-85A6-4B33-B019-C9B83EDE9BD7}"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FB837A3-6A96-4EDC-A522-4D2064D9C9FD}" type="datetimeFigureOut">
              <a:rPr lang="ru-RU" smtClean="0"/>
              <a:t>05.03.2012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B99BB8E-85A6-4B33-B019-C9B83EDE9BD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FB837A3-6A96-4EDC-A522-4D2064D9C9FD}" type="datetimeFigureOut">
              <a:rPr lang="ru-RU" smtClean="0"/>
              <a:t>05.03.2012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99BB8E-85A6-4B33-B019-C9B83EDE9BD7}"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B837A3-6A96-4EDC-A522-4D2064D9C9FD}" type="datetimeFigureOut">
              <a:rPr lang="ru-RU" smtClean="0"/>
              <a:t>05.03.2012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99BB8E-85A6-4B33-B019-C9B83EDE9BD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FB837A3-6A96-4EDC-A522-4D2064D9C9FD}" type="datetimeFigureOut">
              <a:rPr lang="ru-RU" smtClean="0"/>
              <a:t>05.03.2012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99BB8E-85A6-4B33-B019-C9B83EDE9BD7}"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FB837A3-6A96-4EDC-A522-4D2064D9C9FD}" type="datetimeFigureOut">
              <a:rPr lang="ru-RU" smtClean="0"/>
              <a:t>05.03.2012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99BB8E-85A6-4B33-B019-C9B83EDE9BD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FB837A3-6A96-4EDC-A522-4D2064D9C9FD}" type="datetimeFigureOut">
              <a:rPr lang="ru-RU" smtClean="0"/>
              <a:t>05.03.2012</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B99BB8E-85A6-4B33-B019-C9B83EDE9BD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ru.wikipedia.org/wiki/%D0%9D%D0%B5%D0%BF%D0%BE%D0%B1%D0%B5%D0%B4%D0%B8%D0%BC%D0%B0%D1%8F_%D0%B0%D1%80%D0%BC%D0%B0%D0%B4%D0%B0" TargetMode="External"/><Relationship Id="rId3" Type="http://schemas.openxmlformats.org/officeDocument/2006/relationships/hyperlink" Target="http://ru.wikipedia.org/wiki/1791" TargetMode="External"/><Relationship Id="rId7" Type="http://schemas.openxmlformats.org/officeDocument/2006/relationships/hyperlink" Target="http://ru.wikipedia.org/wiki/%D0%98%D0%BD%D1%82%D0%B5%D0%BD%D0%B4%D0%B0%D0%BD%D1%82" TargetMode="Externa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hyperlink" Target="http://ru.wikipedia.org/wiki/%D0%9F%D1%8C%D0%B5%D1%81%D0%B0" TargetMode="External"/><Relationship Id="rId5" Type="http://schemas.openxmlformats.org/officeDocument/2006/relationships/hyperlink" Target="http://ru.wikipedia.org/wiki/1585" TargetMode="External"/><Relationship Id="rId4" Type="http://schemas.openxmlformats.org/officeDocument/2006/relationships/hyperlink" Target="http://ru.wikipedia.org/w/index.php?title=%D0%93%D0%B0%D0%BB%D0%B0%D1%82%D0%B5%D1%8F_(%D0%BD%D0%BE%D0%B2%D0%B5%D0%BB%D0%BB%D0%B0)&amp;action=edit&amp;redlink=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ru.wikipedia.org/w/index.php?title=%D0%9F%D1%83%D1%82%D0%B5%D1%88%D0%B5%D1%81%D1%82%D0%B2%D0%B8%D0%B5_%D0%BD%D0%B0_%D0%9F%D0%B0%D1%80%D0%BD%D0%B0%D1%81&amp;action=edit&amp;redlink=1" TargetMode="External"/><Relationship Id="rId3" Type="http://schemas.openxmlformats.org/officeDocument/2006/relationships/hyperlink" Target="http://ru.wikipedia.org/wiki/1603" TargetMode="External"/><Relationship Id="rId7" Type="http://schemas.openxmlformats.org/officeDocument/2006/relationships/hyperlink" Target="http://ru.wikipedia.org/wiki/1616" TargetMode="External"/><Relationship Id="rId2" Type="http://schemas.openxmlformats.org/officeDocument/2006/relationships/hyperlink" Target="http://ru.wikipedia.org/wiki/1598" TargetMode="External"/><Relationship Id="rId1" Type="http://schemas.openxmlformats.org/officeDocument/2006/relationships/slideLayout" Target="../slideLayouts/slideLayout7.xml"/><Relationship Id="rId6" Type="http://schemas.openxmlformats.org/officeDocument/2006/relationships/hyperlink" Target="http://ru.wikipedia.org/w/index.php?title=%D0%A5%D0%B8%D1%82%D1%80%D0%BE%D1%83%D0%BC%D0%BD%D1%8B%D0%B9_%D0%98%D0%B4%D0%B0%D0%BB%D1%8C%D0%B3%D0%BE_%D0%94%D0%BE%D0%BD_%D0%9A%D0%B8%D1%85%D0%BE%D1%82_%D0%9B%D0%B0%D0%BC%D0%B0%D0%BD%D1%87%D1%81%D0%BA%D0%B8%D0%B9&amp;action=edit&amp;redlink=1" TargetMode="External"/><Relationship Id="rId5" Type="http://schemas.openxmlformats.org/officeDocument/2006/relationships/hyperlink" Target="http://ru.wikipedia.org/wiki/1604" TargetMode="External"/><Relationship Id="rId4" Type="http://schemas.openxmlformats.org/officeDocument/2006/relationships/hyperlink" Target="http://ru.wikipedia.org/wiki/%D0%92%D0%B0%D0%BB%D1%8C%D1%8F%D0%B4%D0%BE%D0%BB%D0%B8%D0%B4" TargetMode="External"/><Relationship Id="rId9" Type="http://schemas.openxmlformats.org/officeDocument/2006/relationships/hyperlink" Target="http://ru.wikipedia.org/w/index.php?title=%D0%9F%D0%B5%D1%80%D1%81%D0%B8%D0%BB%D0%B5%D1%81_%D0%B8_%D0%A1%D0%B8%D1%85%D0%B8%D0%B7%D0%BC%D1%83%D0%BD%D0%B4%D0%B0&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92%D0%BE%D0%B4%D1%8F%D0%BD%D0%BA%D0%B0_%D0%B3%D0%BE%D0%BB%D0%BE%D0%B2%D0%BD%D0%BE%D0%B3%D0%BE_%D0%BC%D0%BE%D0%B7%D0%B3%D0%B0" TargetMode="External"/><Relationship Id="rId7" Type="http://schemas.openxmlformats.org/officeDocument/2006/relationships/hyperlink" Target="http://ru.wikipedia.org/wiki/1835" TargetMode="External"/><Relationship Id="rId2" Type="http://schemas.openxmlformats.org/officeDocument/2006/relationships/hyperlink" Target="http://ru.wikipedia.org/wiki/23_%D0%B0%D0%BF%D1%80%D0%B5%D0%BB%D1%8F" TargetMode="External"/><Relationship Id="rId1" Type="http://schemas.openxmlformats.org/officeDocument/2006/relationships/slideLayout" Target="../slideLayouts/slideLayout7.xml"/><Relationship Id="rId6" Type="http://schemas.openxmlformats.org/officeDocument/2006/relationships/hyperlink" Target="http://ru.wikipedia.org/wiki/%D0%92%D0%B0%D0%BB%D1%8C%D1%8F%D0%B4%D0%BE%D0%BB%D0%B8%D0%B4" TargetMode="External"/><Relationship Id="rId5" Type="http://schemas.openxmlformats.org/officeDocument/2006/relationships/hyperlink" Target="http://ru.wikipedia.org/wiki/%D0%9C%D0%B0%D0%B4%D1%80%D0%B8%D0%B4"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ru.wikipedia.org/wiki/%D0%94%D0%BE%D0%BD_%D0%9A%D0%B8%D1%85%D0%BE%D1%8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ru.wikipedia.org/wiki/%D0%9C%D0%B0%D0%B4%D1%80%D0%B8%D0%B4" TargetMode="External"/><Relationship Id="rId13" Type="http://schemas.openxmlformats.org/officeDocument/2006/relationships/hyperlink" Target="http://ru.wikipedia.org/wiki/%D0%90%D0%BB%D0%BA%D0%B0%D0%BB%D0%B0-%D0%B4%D0%B5-%D0%AD%D0%BD%D0%B0%D1%80%D0%B5%D1%81" TargetMode="External"/><Relationship Id="rId3" Type="http://schemas.openxmlformats.org/officeDocument/2006/relationships/hyperlink" Target="http://ru.wikipedia.org/wiki/29_%D1%81%D0%B5%D0%BD%D1%82%D1%8F%D0%B1%D1%80%D1%8F" TargetMode="External"/><Relationship Id="rId7" Type="http://schemas.openxmlformats.org/officeDocument/2006/relationships/hyperlink" Target="http://ru.wikipedia.org/wiki/1616" TargetMode="External"/><Relationship Id="rId12" Type="http://schemas.openxmlformats.org/officeDocument/2006/relationships/image" Target="../media/image4.jpg"/><Relationship Id="rId2" Type="http://schemas.openxmlformats.org/officeDocument/2006/relationships/hyperlink" Target="http://ru.wikipedia.org/wiki/%D0%98%D1%81%D0%BF%D0%B0%D0%BD%D1%81%D0%BA%D0%B8%D0%B9_%D1%8F%D0%B7%D1%8B%D0%BA" TargetMode="External"/><Relationship Id="rId1" Type="http://schemas.openxmlformats.org/officeDocument/2006/relationships/slideLayout" Target="../slideLayouts/slideLayout7.xml"/><Relationship Id="rId6" Type="http://schemas.openxmlformats.org/officeDocument/2006/relationships/hyperlink" Target="http://ru.wikipedia.org/wiki/23_%D0%B0%D0%BF%D1%80%D0%B5%D0%BB%D1%8F" TargetMode="External"/><Relationship Id="rId11" Type="http://schemas.openxmlformats.org/officeDocument/2006/relationships/hyperlink" Target="http://ru.wikipedia.org/wiki/%D0%94%D0%BE%D0%BD_%D0%9A%D0%B8%D1%85%D0%BE%D1%82" TargetMode="External"/><Relationship Id="rId5" Type="http://schemas.openxmlformats.org/officeDocument/2006/relationships/hyperlink" Target="http://ru.wikipedia.org/wiki/%D0%90%D0%BB%D1%8C%D0%BA%D0%B0%D0%BB%D0%B0-%D0%B4%D0%B5-%D0%AD%D0%BD%D0%B0%D1%80%D0%B5%D1%81" TargetMode="External"/><Relationship Id="rId10" Type="http://schemas.openxmlformats.org/officeDocument/2006/relationships/hyperlink" Target="http://ru.wikipedia.org/wiki/%D0%A0%D0%BE%D0%BC%D0%B0%D0%BD_(%D0%B6%D0%B0%D0%BD%D1%80)" TargetMode="External"/><Relationship Id="rId4" Type="http://schemas.openxmlformats.org/officeDocument/2006/relationships/hyperlink" Target="http://ru.wikipedia.org/wiki/1547" TargetMode="External"/><Relationship Id="rId9" Type="http://schemas.openxmlformats.org/officeDocument/2006/relationships/hyperlink" Target="http://ru.wikipedia.org/wiki/%D0%98%D1%81%D0%BF%D0%B0%D0%BD%D0%B8%D1%8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ru.wikipedia.org/wiki/%D0%91%D0%B8%D1%82%D0%B2%D0%B0_%D0%BF%D1%80%D0%B8_%D0%9B%D0%B5%D0%BF%D0%B0%D0%BD%D1%82%D0%BE_(1571)" TargetMode="External"/><Relationship Id="rId13" Type="http://schemas.openxmlformats.org/officeDocument/2006/relationships/hyperlink" Target="http://ru.wikipedia.org/wiki/1578_%D0%B3%D0%BE%D0%B4" TargetMode="External"/><Relationship Id="rId3" Type="http://schemas.openxmlformats.org/officeDocument/2006/relationships/hyperlink" Target="http://ru.wikipedia.org/wiki/%D0%9D%D0%B5%D0%B0%D0%BF%D0%BE%D0%BB%D1%8C" TargetMode="External"/><Relationship Id="rId7" Type="http://schemas.openxmlformats.org/officeDocument/2006/relationships/hyperlink" Target="http://ru.wikipedia.org/wiki/%D0%9F%D0%BE%D1%80%D1%82%D1%83%D0%B3%D0%B0%D0%BB%D0%B8%D1%8F" TargetMode="External"/><Relationship Id="rId12" Type="http://schemas.openxmlformats.org/officeDocument/2006/relationships/hyperlink" Target="http://ru.wikipedia.org/wiki/17_%D0%BC%D0%B0%D1%80%D1%82%D0%B0" TargetMode="External"/><Relationship Id="rId2" Type="http://schemas.openxmlformats.org/officeDocument/2006/relationships/hyperlink" Target="http://ru.wikipedia.org/wiki/%D0%98%D1%82%D0%B0%D0%BB%D0%B8%D1%8F" TargetMode="External"/><Relationship Id="rId1" Type="http://schemas.openxmlformats.org/officeDocument/2006/relationships/slideLayout" Target="../slideLayouts/slideLayout7.xml"/><Relationship Id="rId6" Type="http://schemas.openxmlformats.org/officeDocument/2006/relationships/hyperlink" Target="http://ru.wikipedia.org/wiki/%D0%A2%D1%83%D0%BD%D0%B8%D1%81" TargetMode="External"/><Relationship Id="rId11" Type="http://schemas.openxmlformats.org/officeDocument/2006/relationships/hyperlink" Target="http://ru.wikipedia.org/wiki/%D0%A1%D0%B5%D0%B2%D0%B8%D0%BB%D1%8C%D1%8F" TargetMode="External"/><Relationship Id="rId5" Type="http://schemas.openxmlformats.org/officeDocument/2006/relationships/hyperlink" Target="http://ru.wikipedia.org/wiki/1572" TargetMode="External"/><Relationship Id="rId10" Type="http://schemas.openxmlformats.org/officeDocument/2006/relationships/hyperlink" Target="http://ru.wikipedia.org/wiki/%D0%9E%D1%80%D0%B0%D0%BD" TargetMode="External"/><Relationship Id="rId4" Type="http://schemas.openxmlformats.org/officeDocument/2006/relationships/hyperlink" Target="http://ru.wikipedia.org/wiki/%D0%9D%D0%B0%D0%B2%D0%B0%D1%80%D0%B8%D0%BD%D0%BE" TargetMode="External"/><Relationship Id="rId9" Type="http://schemas.openxmlformats.org/officeDocument/2006/relationships/hyperlink" Target="http://ru.wikipedia.org/wiki/1571" TargetMode="External"/><Relationship Id="rId14" Type="http://schemas.openxmlformats.org/officeDocument/2006/relationships/hyperlink" Target="http://ru.wikipedia.org/wiki/%D0%A1%D0%B5%D1%80%D0%B2%D0%B0%D0%BD%D1%82%D0%B5%D1%81,_%D0%9C%D0%B8%D0%B3%D0%B5%D0%BB%D1%8C_%D0%B4%D0%B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1578_%D0%B3%D0%BE%D0%B4" TargetMode="External"/><Relationship Id="rId2" Type="http://schemas.openxmlformats.org/officeDocument/2006/relationships/hyperlink" Target="http://ru.wikipedia.org/wiki/17_%D0%BC%D0%B0%D1%80%D1%82%D0%B0" TargetMode="External"/><Relationship Id="rId1" Type="http://schemas.openxmlformats.org/officeDocument/2006/relationships/slideLayout" Target="../slideLayouts/slideLayout7.xml"/><Relationship Id="rId4" Type="http://schemas.openxmlformats.org/officeDocument/2006/relationships/hyperlink" Target="http://ru.wikipedia.org/wiki/%D0%A1%D0%B5%D1%80%D0%B2%D0%B0%D0%BD%D1%82%D0%B5%D1%81,_%D0%9C%D0%B8%D0%B3%D0%B5%D0%BB%D1%8C_%D0%B4%D0%B5"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D0%90%D0%BB%D0%B6%D0%B8%D1%80" TargetMode="External"/><Relationship Id="rId3" Type="http://schemas.openxmlformats.org/officeDocument/2006/relationships/hyperlink" Target="http://ru.wikipedia.org/wiki/1580_%D0%B3%D0%BE%D0%B4" TargetMode="External"/><Relationship Id="rId7" Type="http://schemas.openxmlformats.org/officeDocument/2006/relationships/hyperlink" Target="http://ru.wikipedia.org/wiki/10_%D0%BE%D0%BA%D1%82%D1%8F%D0%B1%D1%80%D1%8F" TargetMode="External"/><Relationship Id="rId2" Type="http://schemas.openxmlformats.org/officeDocument/2006/relationships/hyperlink" Target="http://ru.wikipedia.org/wiki/%D0%98%D1%81%D0%BB%D0%B0%D0%BC" TargetMode="External"/><Relationship Id="rId1" Type="http://schemas.openxmlformats.org/officeDocument/2006/relationships/slideLayout" Target="../slideLayouts/slideLayout7.xml"/><Relationship Id="rId6" Type="http://schemas.openxmlformats.org/officeDocument/2006/relationships/hyperlink" Target="http://ru.wikipedia.org/wiki/%D0%A1%D0%B5%D1%80%D0%B2%D0%B0%D0%BD%D1%82%D0%B5%D1%81,_%D0%9C%D0%B8%D0%B3%D0%B5%D0%BB%D1%8C_%D0%B4%D0%B5" TargetMode="External"/><Relationship Id="rId5" Type="http://schemas.openxmlformats.org/officeDocument/2006/relationships/hyperlink" Target="http://ru.wikipedia.org/wiki/%D0%9A%D0%BE%D1%80%D0%BE%D0%BB%D0%B5%D0%B2%D1%81%D1%82%D0%B2%D0%BE_%D0%92%D0%B0%D0%BB%D0%B5%D0%BD%D1%81%D0%B8%D1%8F" TargetMode="External"/><Relationship Id="rId10" Type="http://schemas.openxmlformats.org/officeDocument/2006/relationships/hyperlink" Target="http://ru.wikipedia.org/wiki/%D0%A2%D1%80%D0%B8%D0%BD%D0%B8%D1%82%D0%B0%D1%80%D0%B8%D0%B8" TargetMode="External"/><Relationship Id="rId4" Type="http://schemas.openxmlformats.org/officeDocument/2006/relationships/hyperlink" Target="http://ru.wikipedia.org/wiki/%D0%94%D1%83%D0%BA%D0%B0%D1%82" TargetMode="External"/><Relationship Id="rId9" Type="http://schemas.openxmlformats.org/officeDocument/2006/relationships/hyperlink" Target="http://ru.wikipedia.org/wiki/22_%D0%BE%D0%BA%D1%82%D1%8F%D0%B1%D1%80%D1%8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ru.wikipedia.org/wiki/%D0%9B%D0%B0-%D0%9F%D0%B0%D1%81" TargetMode="External"/><Relationship Id="rId3" Type="http://schemas.openxmlformats.org/officeDocument/2006/relationships/hyperlink" Target="http://ru.wikipedia.org/wiki/1590_%D0%B3%D0%BE%D0%B4" TargetMode="External"/><Relationship Id="rId7" Type="http://schemas.openxmlformats.org/officeDocument/2006/relationships/hyperlink" Target="http://ru.wikipedia.org/wiki/%D0%93%D0%B2%D0%B0%D1%82%D0%B5%D0%BC%D0%B0%D0%BB%D0%B0" TargetMode="External"/><Relationship Id="rId2" Type="http://schemas.openxmlformats.org/officeDocument/2006/relationships/hyperlink" Target="http://ru.wikipedia.org/wiki/21_%D0%BC%D0%B0%D1%8F" TargetMode="External"/><Relationship Id="rId1" Type="http://schemas.openxmlformats.org/officeDocument/2006/relationships/slideLayout" Target="../slideLayouts/slideLayout7.xml"/><Relationship Id="rId6" Type="http://schemas.openxmlformats.org/officeDocument/2006/relationships/hyperlink" Target="http://ru.wikipedia.org/wiki/%D0%9D%D0%BE%D0%B2%D0%B0%D1%8F_%D0%93%D1%80%D0%B0%D0%BD%D0%B0%D0%B4%D0%B0" TargetMode="External"/><Relationship Id="rId5" Type="http://schemas.openxmlformats.org/officeDocument/2006/relationships/hyperlink" Target="http://ru.wikipedia.org/wiki/%D0%90%D1%80%D1%85%D0%B8%D0%B2_%D0%98%D0%BD%D0%B4%D0%B8%D0%B9" TargetMode="External"/><Relationship Id="rId10" Type="http://schemas.openxmlformats.org/officeDocument/2006/relationships/hyperlink" Target="http://ru.wikipedia.org/wiki/6_%D0%B8%D1%8E%D0%BD%D1%8F" TargetMode="External"/><Relationship Id="rId4" Type="http://schemas.openxmlformats.org/officeDocument/2006/relationships/hyperlink" Target="http://ru.wikipedia.org/wiki/%D0%9C%D0%B0%D0%B4%D1%80%D0%B8%D0%B4" TargetMode="External"/><Relationship Id="rId9" Type="http://schemas.openxmlformats.org/officeDocument/2006/relationships/hyperlink" Target="http://ru.wikipedia.org/wiki/%D0%A1%D0%B5%D1%80%D0%B2%D0%B0%D0%BD%D1%82%D0%B5%D1%81,_%D0%9C%D0%B8%D0%B3%D0%B5%D0%BB%D1%8C_%D0%B4%D0%B5"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ru.wikipedia.org/wiki/%D0%9A%D0%B0%D0%BF%D0%BE%D1%80%D0%B0%D0%BB%D0%B8,_%D0%A7%D0%B5%D0%B7%D0%B0%D1%80%D0%B5"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style>
          <a:lnRef idx="2">
            <a:schemeClr val="dk1">
              <a:shade val="50000"/>
            </a:schemeClr>
          </a:lnRef>
          <a:fillRef idx="1">
            <a:schemeClr val="dk1"/>
          </a:fillRef>
          <a:effectRef idx="0">
            <a:schemeClr val="dk1"/>
          </a:effectRef>
          <a:fontRef idx="minor">
            <a:schemeClr val="lt1"/>
          </a:fontRef>
        </p:style>
        <p:txBody>
          <a:bodyPr/>
          <a:lstStyle/>
          <a:p>
            <a:r>
              <a:rPr lang="vi-VN"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Миге́ль де Серва́нтес Сааве́дра</a:t>
            </a:r>
            <a:endParaRPr lang="ru-RU"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369261681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196752"/>
            <a:ext cx="1728192" cy="2900591"/>
          </a:xfrm>
          <a:prstGeom prst="rect">
            <a:avLst/>
          </a:prstGeom>
        </p:spPr>
      </p:pic>
      <p:sp>
        <p:nvSpPr>
          <p:cNvPr id="3" name="TextBox 2"/>
          <p:cNvSpPr txBox="1"/>
          <p:nvPr/>
        </p:nvSpPr>
        <p:spPr>
          <a:xfrm>
            <a:off x="1187624" y="1196752"/>
            <a:ext cx="4680520" cy="3046988"/>
          </a:xfrm>
          <a:prstGeom prst="rect">
            <a:avLst/>
          </a:prstGeom>
          <a:noFill/>
        </p:spPr>
        <p:txBody>
          <a:bodyPr wrap="square" rtlCol="0">
            <a:spAutoFit/>
          </a:bodyPr>
          <a:lstStyle/>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Литературная деятельность</a:t>
            </a:r>
          </a:p>
          <a:p>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Мигель де Сервантес (</a:t>
            </a:r>
            <a:r>
              <a:rPr lang="ru-RU" sz="1600" b="1" i="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Retratos</a:t>
            </a:r>
            <a:r>
              <a:rPr lang="ru-RU" sz="1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1600" b="1" i="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a:t>
            </a:r>
            <a:r>
              <a:rPr lang="ru-RU" sz="1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1600" b="1" i="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Españoles</a:t>
            </a:r>
            <a:r>
              <a:rPr lang="ru-RU" sz="1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1600" b="1" i="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Ilustres</a:t>
            </a:r>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3" tooltip="1791"/>
              </a:rPr>
              <a:t>1791</a:t>
            </a:r>
            <a:r>
              <a:rPr lang="ru-RU"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r>
              <a:rPr lang="ru-RU" sz="1600" dirty="0"/>
              <a:t>Литературная деятельность Мигеля началась довольно поздно, когда ему было 38 лет. За первым трудом, «</a:t>
            </a:r>
            <a:r>
              <a:rPr lang="ru-RU" sz="1600" dirty="0">
                <a:hlinkClick r:id="rId4" tooltip="Галатея (новелла) (страница отсутствует)"/>
              </a:rPr>
              <a:t>Галатея</a:t>
            </a:r>
            <a:r>
              <a:rPr lang="ru-RU" sz="1600" dirty="0"/>
              <a:t>» (</a:t>
            </a:r>
            <a:r>
              <a:rPr lang="ru-RU" sz="1600" dirty="0">
                <a:hlinkClick r:id="rId5" tooltip="1585"/>
              </a:rPr>
              <a:t>1585</a:t>
            </a:r>
            <a:r>
              <a:rPr lang="ru-RU" sz="1600" dirty="0"/>
              <a:t>), следует большое количество драматических </a:t>
            </a:r>
            <a:r>
              <a:rPr lang="ru-RU" sz="1600" dirty="0">
                <a:hlinkClick r:id="rId6" tooltip="Пьеса"/>
              </a:rPr>
              <a:t>пьес</a:t>
            </a:r>
            <a:r>
              <a:rPr lang="ru-RU" sz="1600" dirty="0"/>
              <a:t>, пользовавшихся слабым успехом.</a:t>
            </a:r>
          </a:p>
          <a:p>
            <a:r>
              <a:rPr lang="ru-RU" sz="1600" dirty="0"/>
              <a:t>Для добывания себе насущного хлеба будущий автор «Дон Кихота» поступает в </a:t>
            </a:r>
            <a:r>
              <a:rPr lang="ru-RU" sz="1600" dirty="0">
                <a:hlinkClick r:id="rId7" tooltip="Интендант"/>
              </a:rPr>
              <a:t>интендантскую</a:t>
            </a:r>
            <a:r>
              <a:rPr lang="ru-RU" sz="1600" dirty="0"/>
              <a:t> службу; ему поручают закупать провиант для «</a:t>
            </a:r>
            <a:r>
              <a:rPr lang="ru-RU" sz="1600" dirty="0">
                <a:hlinkClick r:id="rId8" tooltip="Непобедимая армада"/>
              </a:rPr>
              <a:t>Непобедимой Армады</a:t>
            </a:r>
            <a:r>
              <a:rPr lang="ru-RU" sz="1600" dirty="0"/>
              <a:t>». </a:t>
            </a:r>
            <a:endParaRPr lang="ru-RU" dirty="0"/>
          </a:p>
        </p:txBody>
      </p:sp>
      <p:sp>
        <p:nvSpPr>
          <p:cNvPr id="4" name="TextBox 3"/>
          <p:cNvSpPr txBox="1"/>
          <p:nvPr/>
        </p:nvSpPr>
        <p:spPr>
          <a:xfrm>
            <a:off x="1187624" y="4097343"/>
            <a:ext cx="6624736" cy="1569660"/>
          </a:xfrm>
          <a:prstGeom prst="rect">
            <a:avLst/>
          </a:prstGeom>
          <a:noFill/>
        </p:spPr>
        <p:txBody>
          <a:bodyPr wrap="square" rtlCol="0">
            <a:spAutoFit/>
          </a:bodyPr>
          <a:lstStyle/>
          <a:p>
            <a:r>
              <a:rPr lang="ru-RU" sz="1600" dirty="0" smtClean="0"/>
              <a:t>В исполнении этих обязанностей он терпит большие неудачи, даже попадает под суд и некоторое время сидит в тюрьме. Его жизнь в те годы представляла собой целую цепь жестоких лишений, невзгод и бедствий.</a:t>
            </a:r>
          </a:p>
          <a:p>
            <a:r>
              <a:rPr lang="ru-RU" sz="1600" dirty="0" smtClean="0"/>
              <a:t>Посреди всего этого он не прекращает своей писательской деятельности, пока ничего не печатая. </a:t>
            </a:r>
            <a:endParaRPr lang="ru-RU" dirty="0"/>
          </a:p>
        </p:txBody>
      </p:sp>
    </p:spTree>
    <p:extLst>
      <p:ext uri="{BB962C8B-B14F-4D97-AF65-F5344CB8AC3E}">
        <p14:creationId xmlns:p14="http://schemas.microsoft.com/office/powerpoint/2010/main" val="7376404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052736"/>
            <a:ext cx="6780490" cy="5509200"/>
          </a:xfrm>
          <a:prstGeom prst="rect">
            <a:avLst/>
          </a:prstGeom>
          <a:noFill/>
        </p:spPr>
        <p:txBody>
          <a:bodyPr wrap="square" rtlCol="0">
            <a:spAutoFit/>
          </a:bodyPr>
          <a:lstStyle/>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Скитания подготавливают материал для его будущей работы, служа средством для изучения испанской жизни в её разнообразных проявлениях.</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1598"/>
              </a:rPr>
              <a:t>1598</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до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1603"/>
              </a:rPr>
              <a:t>1603</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годов нет почти никаких известий о жизни Сервантеса. В 1603 году он появляется в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4" tooltip="Вальядолид"/>
              </a:rPr>
              <a:t>Вальядолиде</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где занимается мелкими частными делами, дающими ему скудный заработок, а в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tooltip="1604"/>
              </a:rPr>
              <a:t>1604</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году выходит в свет первая часть романа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6" tooltip="Хитроумный Идальго Дон Кихот Ламанчский (страница отсутствует)"/>
              </a:rPr>
              <a:t>Хитроумный Идальго Дон Кихот Ламанчский</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имевшая громадный успех в Испании (в несколько недель разошлось 1-е издание и в том же году 4 других) и за границей (переводы на многие языки). Материального положения автора она, однако, нимало не улучшила, а только усилила враждебное отношение к нему, выразившееся в насмешках, клевете, преследованиях.</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 этих пор до самой смерти литературная деятельность Сервантеса не прекращалась: в промежутке между 1604 и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7" tooltip="1616"/>
              </a:rPr>
              <a:t>1616</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годами появились вторая часть «Дон Кихота», все новеллы, многие драматические произведения, поэма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8" tooltip="Путешествие на Парнас (страница отсутствует)"/>
              </a:rPr>
              <a:t>Путешествие на Парнас</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 был написан напечатанный уже после кончины автора роман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9" tooltip="Персилес и Сихизмунда (страница отсутствует)"/>
              </a:rPr>
              <a:t>Персилес</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9" tooltip="Персилес и Сихизмунда (страница отсутствует)"/>
              </a:rPr>
              <a:t> и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9" tooltip="Персилес и Сихизмунда (страница отсутствует)"/>
              </a:rPr>
              <a:t>Сихизмунда</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p>
          <a:p>
            <a:endParaRPr lang="ru-RU" sz="1600" dirty="0" smtClean="0"/>
          </a:p>
          <a:p>
            <a:endParaRPr lang="ru-RU" sz="1600" dirty="0" smtClean="0"/>
          </a:p>
          <a:p>
            <a:endParaRPr lang="ru-RU" sz="1600" dirty="0"/>
          </a:p>
        </p:txBody>
      </p:sp>
    </p:spTree>
    <p:extLst>
      <p:ext uri="{BB962C8B-B14F-4D97-AF65-F5344CB8AC3E}">
        <p14:creationId xmlns:p14="http://schemas.microsoft.com/office/powerpoint/2010/main" val="26564319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196752"/>
            <a:ext cx="6264696" cy="2092881"/>
          </a:xfrm>
          <a:prstGeom prst="rect">
            <a:avLst/>
          </a:prstGeom>
          <a:noFill/>
        </p:spPr>
        <p:txBody>
          <a:bodyPr wrap="square" rtlCol="0">
            <a:spAutoFit/>
          </a:bodyPr>
          <a:lstStyle/>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Почти на смертном одре Сервантес не переставал работать; за несколько дней до смерти он постригся в монахи.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23 апреля"/>
              </a:rPr>
              <a:t>23 апреля</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1616 года окончилась жизнь (умер от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Водянка головного мозга"/>
              </a:rPr>
              <a:t>водянки</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которую сам носитель её в своем философском юморе называл «долгим неблагоразумием» и, уходя из которой, он «уносил на плечах камень с надписью, в которой читалось разрушение его надежд».</a:t>
            </a:r>
          </a:p>
          <a:p>
            <a:endParaRPr lang="ru-RU" dirty="0"/>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2780928"/>
            <a:ext cx="2059092" cy="2915830"/>
          </a:xfrm>
          <a:prstGeom prst="rect">
            <a:avLst/>
          </a:prstGeom>
        </p:spPr>
      </p:pic>
      <p:sp>
        <p:nvSpPr>
          <p:cNvPr id="4" name="TextBox 3"/>
          <p:cNvSpPr txBox="1"/>
          <p:nvPr/>
        </p:nvSpPr>
        <p:spPr>
          <a:xfrm>
            <a:off x="761929" y="2924944"/>
            <a:ext cx="4248472" cy="3046988"/>
          </a:xfrm>
          <a:prstGeom prst="rect">
            <a:avLst/>
          </a:prstGeom>
          <a:noFill/>
        </p:spPr>
        <p:txBody>
          <a:bodyPr wrap="square" rtlCol="0">
            <a:spAutoFit/>
          </a:bodyPr>
          <a:lstStyle/>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Последствия</a:t>
            </a:r>
          </a:p>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Памятник Мигелю де Сервантесу в Мадриде (1835)</a:t>
            </a:r>
          </a:p>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Сервантес умер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tooltip="Мадрид"/>
              </a:rPr>
              <a:t>Мадриде</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куда он переехал из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6" tooltip="Вальядолид"/>
              </a:rPr>
              <a:t>Вальядолида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незадолго до смерти. Ирония судьбы преследовала великого юмориста за гробом: могила его долго оставалась затерянной, так как на его гробнице (в одной из церквей) не было даже надписи. Памятник ему поставлен в Мадриде лишь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7" tooltip="1835"/>
              </a:rPr>
              <a:t>1835</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году</a:t>
            </a:r>
            <a:r>
              <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24596311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96752"/>
            <a:ext cx="6408712" cy="2800767"/>
          </a:xfrm>
          <a:prstGeom prst="rect">
            <a:avLst/>
          </a:prstGeom>
          <a:noFill/>
        </p:spPr>
        <p:txBody>
          <a:bodyPr wrap="square" rtlCol="0">
            <a:spAutoFit/>
          </a:bodyPr>
          <a:lstStyle/>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Мировое значение Сервантеса зиждется, главным образом, на его романе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Дон Кихот"/>
              </a:rPr>
              <a:t>Дон Кихот</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полном, всестороннем выражении его разнообразного гения. Задуманное как сатира на наводнившие в ту пору всю литературу рыцарские романы, о чём автор определительно заявляет в «Прологе», это произведение мало-помалу, может быть, даже независимо от воли автора, перешло в глубокий психологический анализ человеческой природы, двух сторон душевной деятельности — благородного, но сокрушаемого действительностью идеализма и реалистической практичности</a:t>
            </a:r>
            <a:r>
              <a:rPr lang="ru-RU" sz="1600" dirty="0" smtClean="0"/>
              <a:t>.</a:t>
            </a:r>
            <a:r>
              <a:rPr lang="ru-RU" sz="1600" dirty="0"/>
              <a:t>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154" y="3999633"/>
            <a:ext cx="4248472" cy="1655056"/>
          </a:xfrm>
          <a:prstGeom prst="rect">
            <a:avLst/>
          </a:prstGeom>
        </p:spPr>
      </p:pic>
    </p:spTree>
    <p:extLst>
      <p:ext uri="{BB962C8B-B14F-4D97-AF65-F5344CB8AC3E}">
        <p14:creationId xmlns:p14="http://schemas.microsoft.com/office/powerpoint/2010/main" val="420435826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268760"/>
            <a:ext cx="6336704" cy="4524315"/>
          </a:xfrm>
          <a:prstGeom prst="rect">
            <a:avLst/>
          </a:prstGeom>
          <a:noFill/>
        </p:spPr>
        <p:txBody>
          <a:bodyPr wrap="square" rtlCol="0">
            <a:spAutoFit/>
          </a:bodyPr>
          <a:lstStyle/>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Обе эти стороны нашли себе гениальное проявление в бессмертных типах героя романа и его оруженосца; в резкой своей противоположности они — и в этом заключается глубокая психологическая правда, — составляют, однако, одного человека; только слитие этих обеих существенных сторон человеческого духа составляет гармоническое целое. Дон Кихот смешон, изображенные гениальною кистью похождения его — если не вдумываться в их внутренний смысл — вызывают неудержимый смех; но он скоро сменяется у мыслящего и чувствующего читателя другим смехом, «смехом сквозь слезы», который есть существенное и неотъемлемое условие всякого великого юмористического создания</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В романе Сервантеса, в судьбах его героя сказалась в высокой этической форме именно мировая ирония. В побоях и всякого рода других оскорблениях, которым подвергается рыцарь — при некоторой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антихудожественности</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их в литературном отношении, — заключается одно из лучших выражений этой иронии. </a:t>
            </a:r>
          </a:p>
        </p:txBody>
      </p:sp>
    </p:spTree>
    <p:extLst>
      <p:ext uri="{BB962C8B-B14F-4D97-AF65-F5344CB8AC3E}">
        <p14:creationId xmlns:p14="http://schemas.microsoft.com/office/powerpoint/2010/main" val="27225049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268760"/>
            <a:ext cx="6552728" cy="2092881"/>
          </a:xfrm>
          <a:prstGeom prst="rect">
            <a:avLst/>
          </a:prstGeom>
          <a:noFill/>
        </p:spPr>
        <p:txBody>
          <a:bodyPr wrap="square" rtlCol="0">
            <a:spAutoFit/>
          </a:bodyPr>
          <a:lstStyle/>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Тургенев отметил ещё один очень важный момент в романе — смерть его героя: в это мгновение все великое значение этого лица становится доступным каждому. Когда бывший его оруженосец, желая его утешить, говорит ему, что они скоро отправятся на рыцарские похождения, «нет, — отвечает умирающий, — все это навсегда прошло, и я прошу у всех прощения».</a:t>
            </a:r>
          </a:p>
          <a:p>
            <a:endParaRPr lang="ru-RU" dirty="0"/>
          </a:p>
        </p:txBody>
      </p:sp>
    </p:spTree>
    <p:extLst>
      <p:ext uri="{BB962C8B-B14F-4D97-AF65-F5344CB8AC3E}">
        <p14:creationId xmlns:p14="http://schemas.microsoft.com/office/powerpoint/2010/main" val="254064889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96752"/>
            <a:ext cx="4896544" cy="1815882"/>
          </a:xfrm>
          <a:prstGeom prst="rect">
            <a:avLst/>
          </a:prstGeom>
          <a:noFill/>
        </p:spPr>
        <p:txBody>
          <a:bodyPr wrap="square" rtlCol="0">
            <a:spAutoFit/>
          </a:bodyPr>
          <a:lstStyle/>
          <a:p>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Миге́ль</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Серва́нтес</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Сааве́дра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Испанский язык"/>
              </a:rPr>
              <a:t>исп.</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i="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Miguel</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i="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de</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i="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Cervantes</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i="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Saavedra</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29 сентября"/>
              </a:rPr>
              <a:t>29 сентября</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4" tooltip="1547"/>
              </a:rPr>
              <a:t>1547</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tooltip="Алькала-де-Энарес"/>
              </a:rPr>
              <a:t>Алькала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tooltip="Алькала-де-Энарес"/>
              </a:rPr>
              <a:t>-де-</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tooltip="Алькала-де-Энарес"/>
              </a:rPr>
              <a:t>Энарес</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6" tooltip="23 апреля"/>
              </a:rPr>
              <a:t>23 апреля</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7" tooltip="1616"/>
              </a:rPr>
              <a:t>1616</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8" tooltip="Мадрид"/>
              </a:rPr>
              <a:t>Мадрид</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 всемирно известный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9" tooltip="Испания"/>
              </a:rPr>
              <a:t>испанский</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писатель. Прежде всего, известен как автор одного из величайших произведений мировой литературы —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0" tooltip="Роман (жанр)"/>
              </a:rPr>
              <a:t>романа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1" tooltip="Дон Кихот"/>
              </a:rPr>
              <a:t>Дон Кихот</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p>
        </p:txBody>
      </p:sp>
      <p:pic>
        <p:nvPicPr>
          <p:cNvPr id="3" name="Рисунок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2160" y="1196752"/>
            <a:ext cx="1928930" cy="2612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259632" y="3012634"/>
            <a:ext cx="4392488" cy="3016210"/>
          </a:xfrm>
          <a:prstGeom prst="rect">
            <a:avLst/>
          </a:prstGeom>
          <a:noFill/>
        </p:spPr>
        <p:txBody>
          <a:bodyPr wrap="square" rtlCol="0">
            <a:spAutoFit/>
          </a:bodyPr>
          <a:lstStyle/>
          <a:p>
            <a:r>
              <a:rPr lang="ru-RU" sz="2800" dirty="0"/>
              <a:t>Семейство Сервантес</a:t>
            </a:r>
          </a:p>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Родился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3" tooltip="Алкала-де-Энарес"/>
              </a:rPr>
              <a:t>Алкала-де-</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3" tooltip="Алкала-де-Энарес"/>
              </a:rPr>
              <a:t>Энарес</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пров</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Мадрид). Его отец, Идальго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Родриго</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Сервантес, был скромным хирургом, мать — Донья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Леонор</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Кортина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их многочисленная семья постоянно жила в бедности, не оставлявшей будущего писателя на протяжении всей его горестной жизни. Очень мало известно о ранних этапах его жизни.</a:t>
            </a:r>
          </a:p>
          <a:p>
            <a:endParaRPr lang="ru-RU" dirty="0"/>
          </a:p>
        </p:txBody>
      </p:sp>
    </p:spTree>
    <p:extLst>
      <p:ext uri="{BB962C8B-B14F-4D97-AF65-F5344CB8AC3E}">
        <p14:creationId xmlns:p14="http://schemas.microsoft.com/office/powerpoint/2010/main" val="1001148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1412774"/>
            <a:ext cx="5472608" cy="984885"/>
          </a:xfrm>
          <a:prstGeom prst="rect">
            <a:avLst/>
          </a:prstGeom>
          <a:noFill/>
        </p:spPr>
        <p:txBody>
          <a:bodyPr wrap="square" rtlCol="0">
            <a:spAutoFit/>
          </a:bodyPr>
          <a:lstStyle/>
          <a:p>
            <a:r>
              <a:rPr lang="ru-RU"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Биография</a:t>
            </a:r>
          </a:p>
          <a:p>
            <a:endParaRPr lang="ru-RU" dirty="0"/>
          </a:p>
        </p:txBody>
      </p:sp>
      <p:sp>
        <p:nvSpPr>
          <p:cNvPr id="3" name="TextBox 2"/>
          <p:cNvSpPr txBox="1"/>
          <p:nvPr/>
        </p:nvSpPr>
        <p:spPr>
          <a:xfrm>
            <a:off x="1075184" y="2389925"/>
            <a:ext cx="6984776" cy="3046988"/>
          </a:xfrm>
          <a:prstGeom prst="rect">
            <a:avLst/>
          </a:prstGeom>
          <a:noFill/>
        </p:spPr>
        <p:txBody>
          <a:bodyPr wrap="square" rtlCol="0">
            <a:spAutoFit/>
          </a:bodyPr>
          <a:lstStyle/>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Мигель Сервантес участвовал в военных кампаниях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Италия"/>
              </a:rPr>
              <a:t>Италии</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(был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Неаполь"/>
              </a:rPr>
              <a:t>Неаполе</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4" tooltip="Наварино"/>
              </a:rPr>
              <a:t>Наварино</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tooltip="1572"/>
              </a:rPr>
              <a:t>1572</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6" tooltip="Тунис"/>
              </a:rPr>
              <a:t>Тунисе</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7" tooltip="Португалия"/>
              </a:rPr>
              <a:t>Португалии</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в морских сражениях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8" tooltip="Битва при Лепанто (1571)"/>
              </a:rPr>
              <a:t>Лепанто</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9" tooltip="1571"/>
              </a:rPr>
              <a:t>1571</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а также осуществлял поездки по службе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0" tooltip="Оран"/>
              </a:rPr>
              <a:t>Оран</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(1580-е годы); служил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1" tooltip="Севилья"/>
              </a:rPr>
              <a:t>Севилье</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Отец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Родриго</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Сервантес, согласно его ходатайству от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2" tooltip="17 марта"/>
              </a:rPr>
              <a:t>17 марта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3" tooltip="1578 год"/>
              </a:rPr>
              <a:t>1578 года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указывал, что его сын «был захвачен в плен на галере „</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Солнце</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la</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Galera</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del</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Sol</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под командой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Каррильо</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Кесада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 что он «получил раны двумя выстрелами из аркебуз в грудь, и получил увечье в левую руку, которой не может пользоваться».</a:t>
            </a:r>
            <a:r>
              <a:rPr lang="ru-RU" sz="1600" b="1" baseline="300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4"/>
              </a:rPr>
              <a:t>[2]</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У отца не было средств на выкуп Мигеля, в связи с ранее осуществленным выкупом из плена другого своего сына, также находившегося на том корабле. </a:t>
            </a:r>
          </a:p>
        </p:txBody>
      </p:sp>
    </p:spTree>
    <p:extLst>
      <p:ext uri="{BB962C8B-B14F-4D97-AF65-F5344CB8AC3E}">
        <p14:creationId xmlns:p14="http://schemas.microsoft.com/office/powerpoint/2010/main" val="41437423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412776"/>
            <a:ext cx="6408712" cy="4524315"/>
          </a:xfrm>
          <a:prstGeom prst="rect">
            <a:avLst/>
          </a:prstGeom>
          <a:noFill/>
        </p:spPr>
        <p:txBody>
          <a:bodyPr wrap="square" rtlCol="0">
            <a:spAutoFit/>
          </a:bodyPr>
          <a:lstStyle/>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Свидетель этого ходатайства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Матео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Сантистебан</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заметил, что знал Мигеля уже восемь лет, и познакомился с ним, когда тому было 22 или 23 года, в день сражения при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Лепанто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Отец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Родриго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Сервантес, согласно его ходатайству от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17 марта"/>
              </a:rPr>
              <a:t>17 марта</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1578 год"/>
              </a:rPr>
              <a:t>1578 года</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указывал, что его сын «был захвачен в плен на галере „</a:t>
            </a:r>
            <a:r>
              <a:rPr lang="ru-RU" sz="1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Солнце</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la</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Galera</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del</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Sol</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под командой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Каррильо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Кесада</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 что он «получил раны двумя выстрелами из аркебуз в грудь, и получил увечье в левую руку, которой не может пользоваться».</a:t>
            </a:r>
            <a:r>
              <a:rPr lang="ru-RU" sz="1600" b="1"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4"/>
              </a:rPr>
              <a:t>[2]</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У отца не было средств на выкуп Мигеля, в связи с ранее осуществленным выкупом из плена другого своего сына, также находившегося на том корабле. Свидетель этого ходатайства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Матео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Сантистебан</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заметил, что знал Мигеля уже восемь лет, и познакомился с ним, когда тому было 22 или 23 года, в день сражения при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Лепанто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Он же засвидетельствовал, что Мигель «</a:t>
            </a:r>
            <a:r>
              <a:rPr lang="ru-RU" sz="1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 день сражения был болен и у него была температура</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 ему советовали остаться в кровати, но он решил принять участие в сражении. </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2534416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196752"/>
            <a:ext cx="6408712" cy="4555093"/>
          </a:xfrm>
          <a:prstGeom prst="rect">
            <a:avLst/>
          </a:prstGeom>
          <a:noFill/>
        </p:spPr>
        <p:txBody>
          <a:bodyPr wrap="square" rtlCol="0">
            <a:spAutoFit/>
          </a:bodyPr>
          <a:lstStyle/>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За отличия в бою капитан одарил его четырьмя дукатами сверх его обычной платы.</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Известие же (в виде писем) о пребывании Мигеля в алжирском плену доставил солдат Габриэль де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Кастаньеда</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житель горной долины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Каррьедо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из селения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Саласар</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Согласно его сведениям, Мигель находился в плену около двух лет (то есть с 1575 года) у обращенного в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Ислам"/>
              </a:rPr>
              <a:t>ислам</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грека, капитана </a:t>
            </a:r>
            <a:r>
              <a:rPr lang="ru-RU" sz="1600" b="1" i="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Арнаутриомами</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 прошении матери Мигеля от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1580 год"/>
              </a:rPr>
              <a:t>1580 года</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сообщалось, что она просила «</a:t>
            </a:r>
            <a:r>
              <a:rPr lang="ru-RU" sz="1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дать разрешение на вывоз 2000 </a:t>
            </a:r>
            <a:r>
              <a:rPr lang="ru-RU" sz="1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4" tooltip="Дукат"/>
              </a:rPr>
              <a:t>дукатов</a:t>
            </a:r>
            <a:r>
              <a:rPr lang="ru-RU" sz="1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в виде товаров из </a:t>
            </a:r>
            <a:r>
              <a:rPr lang="ru-RU" sz="1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tooltip="Королевство Валенсия"/>
              </a:rPr>
              <a:t>королевства Валенсия</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для выкупа её сына.</a:t>
            </a:r>
            <a:r>
              <a:rPr lang="ru-RU" sz="1600" b="1"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6"/>
              </a:rPr>
              <a:t>[3]</a:t>
            </a:r>
            <a:endPar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7" tooltip="10 октября"/>
              </a:rPr>
              <a:t>10 октября</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1580 год"/>
              </a:rPr>
              <a:t>1580 года</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в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8" tooltip="Алжир"/>
              </a:rPr>
              <a:t>Алжире</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был составлен нотариальный акт в присутствии Мигеля Сервантеса и 11 свидетелей с целью выкупить его из плена. </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9" tooltip="22 октября"/>
              </a:rPr>
              <a:t>22 октября</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монах из Ордена Святой Троицы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0" tooltip="Тринитарии"/>
              </a:rPr>
              <a:t>тринитарии</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Хуан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Хиль</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«Освободитель пленников» составил Доклад на основе этого нотариального акта с подтверждением заслуг Сервантеса перед королём.</a:t>
            </a:r>
          </a:p>
          <a:p>
            <a:endParaRPr lang="ru-RU" dirty="0"/>
          </a:p>
        </p:txBody>
      </p:sp>
    </p:spTree>
    <p:extLst>
      <p:ext uri="{BB962C8B-B14F-4D97-AF65-F5344CB8AC3E}">
        <p14:creationId xmlns:p14="http://schemas.microsoft.com/office/powerpoint/2010/main" val="28621588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268760"/>
            <a:ext cx="6336704" cy="3046988"/>
          </a:xfrm>
          <a:prstGeom prst="rect">
            <a:avLst/>
          </a:prstGeom>
          <a:noFill/>
        </p:spPr>
        <p:txBody>
          <a:bodyPr wrap="square" rtlCol="0">
            <a:spAutoFit/>
          </a:bodyPr>
          <a:lstStyle/>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21 мая"/>
              </a:rPr>
              <a:t>21 мая</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1590 год"/>
              </a:rPr>
              <a:t>1590 года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4" tooltip="Мадрид"/>
              </a:rPr>
              <a:t>Мадриде</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Мигель подает прошение в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tooltip="Архив Индий"/>
              </a:rPr>
              <a:t>Совет Индий</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о предоставлении ему вакантного места в американских колониях, в частности в «</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Ревизионной конторе Нового Королевства </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6" tooltip="Новая Гранада"/>
              </a:rPr>
              <a:t>Гранада</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или Губернаторства Провинции </a:t>
            </a:r>
            <a:r>
              <a:rPr lang="ru-RU" sz="1600" b="1" i="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Соконуско</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в </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7" tooltip="Гватемала"/>
              </a:rPr>
              <a:t>Гватемале</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или Счетоводом на Галерах Картахены, или Коррехидором города </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8" tooltip="Ла-Пас"/>
              </a:rPr>
              <a:t>Ла-Пас</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ru-RU" sz="1600" b="1" baseline="300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9"/>
              </a:rPr>
              <a:t>[4]</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и всё потому, что ему до сих пор так и не оказали милостей за его долгую (22 года) службу Короне. Президент Совета Индий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10" tooltip="6 июня"/>
              </a:rPr>
              <a:t>6 июня</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3" tooltip="1590 год"/>
              </a:rPr>
              <a:t>1590 года</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оставил пометку на прошении о том, что податель «</a:t>
            </a:r>
            <a:r>
              <a:rPr lang="ru-RU" sz="16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заслуживает того, чтобы ему дали какую-либо службу, и ему можно будет доверять</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endPar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105843041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196752"/>
            <a:ext cx="6480720" cy="4462760"/>
          </a:xfrm>
          <a:prstGeom prst="rect">
            <a:avLst/>
          </a:prstGeom>
          <a:noFill/>
        </p:spPr>
        <p:txBody>
          <a:bodyPr wrap="square" rtlCol="0">
            <a:spAutoFit/>
          </a:bodyPr>
          <a:lstStyle/>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Мигель де Сервантес о себе</a:t>
            </a:r>
          </a:p>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Под портретом мой друг мог бы написать: «Человек, которого вы здесь видите, с овальным лицом, каштановыми волосами, с открытым и большим лбом, веселым взглядом и горбатым, хотя и правильным носом; с серебристой бородой, которая лет двадцать тому назад была ещё золотая; длинными усами, небольшим ртом; с зубами, сидящими не очень редко, но и не густо, потому что у него их всего-навсего шесть, и притом очень неказистых и плохо расставленных, ибо соответствия между ними нет; роста обыкновенного — ни большого, ни маленького; с хорошим цветом лица, скорее светлым, чем смуглым; слегка сутуловатый и тяжелый на ноги, — автор „Галатеи“ и „Дон Кихота Ламанчского“, сочинивший в подражание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Капорали, Чезаре"/>
              </a:rPr>
              <a:t>Чезаре</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Капорали, Чезаре"/>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Капорали, Чезаре"/>
              </a:rPr>
              <a:t>Капорали</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Капорали, Чезаре"/>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tooltip="Капорали, Чезаре"/>
              </a:rPr>
              <a:t>Перуджийскому</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„Путешествие на Парнас“ и другие произведения, которые ходят по рукам искаженными, а иной раз и без имени сочинителя. Зовут его в просторечии Мигель де Сервантес Сааведра. </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022489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196752"/>
            <a:ext cx="6480720" cy="4216539"/>
          </a:xfrm>
          <a:prstGeom prst="rect">
            <a:avLst/>
          </a:prstGeom>
          <a:noFill/>
        </p:spPr>
        <p:txBody>
          <a:bodyPr wrap="square" rtlCol="0">
            <a:spAutoFit/>
          </a:bodyPr>
          <a:lstStyle/>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Не один год служил он солдатом и пять с половиной лет провел в плену, где успел научиться терпеливо сносить несчастия. В морской битве при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Лепанто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выстрелом из аркебузы у него была искалечена рука, и хотя увечье это кажется иным безобразным, в его глазах оно прекрасно, ибо он получил его в одной из самых знаменитых битв, которые были известны в минувшие века и которые могут случиться в будущем, сражаясь под победными знаменами сына „Грозы войн“ — блаженной памяти Карла Пятого».</a:t>
            </a:r>
          </a:p>
          <a:p>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(Мигель де Сервантес. Назидательные новеллы. Перевод с испанского </a:t>
            </a:r>
            <a:r>
              <a:rPr lang="ru-RU" sz="16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Б.Кржевского</a:t>
            </a:r>
            <a:r>
              <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Москва. Издательство «Художественная литература». 1982).</a:t>
            </a:r>
            <a:endParaRPr lang="en-U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Личная жизнь</a:t>
            </a:r>
          </a:p>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Мигель был женат на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Каталине</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Паласиос</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Саласар</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У него была одна внебрачная дочь — </a:t>
            </a:r>
            <a:r>
              <a:rPr lang="ru-RU" sz="16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Исабель</a:t>
            </a:r>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де Сервантес.</a:t>
            </a:r>
          </a:p>
          <a:p>
            <a:endParaRPr lang="ru-RU"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12816559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052736"/>
            <a:ext cx="6480720" cy="4493538"/>
          </a:xfrm>
          <a:prstGeom prst="rect">
            <a:avLst/>
          </a:prstGeom>
          <a:noFill/>
        </p:spPr>
        <p:txBody>
          <a:bodyPr wrap="square" rtlCol="0">
            <a:spAutoFit/>
          </a:bodyPr>
          <a:lstStyle/>
          <a:p>
            <a:r>
              <a:rPr lang="ru-RU"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Характер</a:t>
            </a:r>
          </a:p>
          <a:p>
            <a:r>
              <a:rPr lang="ru-RU"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Лучший из биографов Сервантеса, Шаль, характеризовал его так: «поэту, ветреному и мечтательному, недоставало житейского уменья, и он не извлек пользы ни из своих военных кампаний, ни из своих произведений. Это была душа бескорыстная, неспособная добывать себе славу или рассчитывать на успех, поочередно очарованная или негодующая, неодолимо отдававшаяся всем своим порывам… Его видели наивно влюбленным во все прекрасное, великодушное и благородное, предающимся романтическим грезам или любовным мечтаниям, пылким на поле битвы, то погруженным в глубокое размышление, то беззаботно веселым… Из анализа его жизни он выходит с честью, полным великодушной и благородной деятельности, удивительным и наивным пророком, героическим в своих бедствиях и добрым в своей гениальности».</a:t>
            </a:r>
          </a:p>
          <a:p>
            <a:endParaRPr lang="ru-RU" dirty="0"/>
          </a:p>
        </p:txBody>
      </p:sp>
    </p:spTree>
    <p:extLst>
      <p:ext uri="{BB962C8B-B14F-4D97-AF65-F5344CB8AC3E}">
        <p14:creationId xmlns:p14="http://schemas.microsoft.com/office/powerpoint/2010/main" val="41807013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42</TotalTime>
  <Words>646</Words>
  <Application>Microsoft Office PowerPoint</Application>
  <PresentationFormat>Экран (4:3)</PresentationFormat>
  <Paragraphs>38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Кутюр</vt:lpstr>
      <vt:lpstr>Миге́ль де Серва́нтес Сааве́дра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Миге́ль де Серва́нтес Сааве́дра</dc:title>
  <dc:creator>Пользователь Windows</dc:creator>
  <cp:lastModifiedBy>Пользователь Windows</cp:lastModifiedBy>
  <cp:revision>5</cp:revision>
  <dcterms:created xsi:type="dcterms:W3CDTF">2012-03-05T19:02:01Z</dcterms:created>
  <dcterms:modified xsi:type="dcterms:W3CDTF">2012-03-05T19:44:25Z</dcterms:modified>
</cp:coreProperties>
</file>