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6" r:id="rId4"/>
    <p:sldId id="263" r:id="rId5"/>
    <p:sldId id="264" r:id="rId6"/>
    <p:sldId id="265" r:id="rId7"/>
    <p:sldId id="266" r:id="rId8"/>
    <p:sldId id="270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00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3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3DA8-EFF3-4428-80F5-A63B64B99809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84E0-03B1-426B-A9D8-AF2E0FB927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3DA8-EFF3-4428-80F5-A63B64B99809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84E0-03B1-426B-A9D8-AF2E0FB927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3DA8-EFF3-4428-80F5-A63B64B99809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84E0-03B1-426B-A9D8-AF2E0FB927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3DA8-EFF3-4428-80F5-A63B64B99809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84E0-03B1-426B-A9D8-AF2E0FB927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3DA8-EFF3-4428-80F5-A63B64B99809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84E0-03B1-426B-A9D8-AF2E0FB927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3DA8-EFF3-4428-80F5-A63B64B99809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84E0-03B1-426B-A9D8-AF2E0FB927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3DA8-EFF3-4428-80F5-A63B64B99809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84E0-03B1-426B-A9D8-AF2E0FB927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3DA8-EFF3-4428-80F5-A63B64B99809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84E0-03B1-426B-A9D8-AF2E0FB927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3DA8-EFF3-4428-80F5-A63B64B99809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84E0-03B1-426B-A9D8-AF2E0FB927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3DA8-EFF3-4428-80F5-A63B64B99809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84E0-03B1-426B-A9D8-AF2E0FB927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3DA8-EFF3-4428-80F5-A63B64B99809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684E0-03B1-426B-A9D8-AF2E0FB927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43DA8-EFF3-4428-80F5-A63B64B99809}" type="datetimeFigureOut">
              <a:rPr lang="ru-RU" smtClean="0"/>
              <a:pPr/>
              <a:t>22.12.2011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684E0-03B1-426B-A9D8-AF2E0FB927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sp>
        <p:nvSpPr>
          <p:cNvPr id="5" name="TextBox 4"/>
          <p:cNvSpPr txBox="1"/>
          <p:nvPr/>
        </p:nvSpPr>
        <p:spPr>
          <a:xfrm>
            <a:off x="857224" y="928670"/>
            <a:ext cx="635798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214414" y="1071546"/>
            <a:ext cx="650085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57290" y="1357298"/>
            <a:ext cx="6286544" cy="785818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chemeClr val="bg2">
                <a:lumMod val="25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УРОК РУССКОГО ЯЗЫКА В 8-ОМ КЛАССЕ НА ТЕМУ 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1000100" y="3071810"/>
            <a:ext cx="5500726" cy="2786082"/>
          </a:xfrm>
          <a:prstGeom prst="wedgeRoundRectCallout">
            <a:avLst>
              <a:gd name="adj1" fmla="val -1043"/>
              <a:gd name="adj2" fmla="val 66016"/>
              <a:gd name="adj3" fmla="val 16667"/>
            </a:avLst>
          </a:prstGeom>
          <a:blipFill>
            <a:blip r:embed="rId3"/>
            <a:tile tx="0" ty="0" sx="100000" sy="100000" flip="none" algn="tl"/>
          </a:blipFill>
          <a:ln w="57150">
            <a:solidFill>
              <a:schemeClr val="bg2">
                <a:lumMod val="50000"/>
              </a:schemeClr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660033"/>
                </a:solidFill>
                <a:latin typeface="Arial" pitchFamily="34" charset="0"/>
                <a:cs typeface="Arial" pitchFamily="34" charset="0"/>
              </a:rPr>
              <a:t>Обобщающее слово при однородных членах предложения</a:t>
            </a:r>
            <a:endParaRPr lang="ru-RU" sz="2400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sp>
        <p:nvSpPr>
          <p:cNvPr id="3" name="Облако 2"/>
          <p:cNvSpPr/>
          <p:nvPr/>
        </p:nvSpPr>
        <p:spPr>
          <a:xfrm>
            <a:off x="642910" y="785794"/>
            <a:ext cx="4929222" cy="2500330"/>
          </a:xfrm>
          <a:prstGeom prst="cloud">
            <a:avLst/>
          </a:prstGeom>
          <a:ln w="57150"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Задание на дом:</a:t>
            </a:r>
          </a:p>
          <a:p>
            <a:pPr algn="ctr"/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работа с текстом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2143108" y="3786190"/>
            <a:ext cx="4500594" cy="2214578"/>
          </a:xfrm>
          <a:prstGeom prst="flowChartAlternateProcess">
            <a:avLst/>
          </a:prstGeom>
          <a:ln w="76200">
            <a:solidFill>
              <a:schemeClr val="bg2">
                <a:lumMod val="50000"/>
              </a:schemeClr>
            </a:solidFill>
          </a:ln>
          <a:scene3d>
            <a:camera prst="perspectiveHeroicExtremeLeftFacing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Учитель русского языка и литературы МБОУ Михайловской СОШ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Красносулинского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района Ростовской области: Агапова Т. Н.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sp>
        <p:nvSpPr>
          <p:cNvPr id="3" name="TextBox 2"/>
          <p:cNvSpPr txBox="1"/>
          <p:nvPr/>
        </p:nvSpPr>
        <p:spPr>
          <a:xfrm>
            <a:off x="714349" y="857232"/>
            <a:ext cx="7643865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Орфографическая диктовка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/>
              <a:t>	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2643182"/>
            <a:ext cx="635798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От..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епель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мало(по)малу,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с)сердечный, пр..колотить,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опас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..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ный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м..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рские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границ.., (разно)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цветный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интер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..ер,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сезо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 туман, (н..)кто (не)знал,(не)с кем обсудить.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/>
              <a:t> </a:t>
            </a:r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5143512"/>
            <a:ext cx="4643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42910" y="5143512"/>
            <a:ext cx="64294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Спишите слова, вставьте пропущенные буквы. Объясните графически выбор орфограммы.</a:t>
            </a:r>
            <a:endParaRPr lang="ru-RU" sz="2000" dirty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pic>
        <p:nvPicPr>
          <p:cNvPr id="5" name="Рисунок 4" descr="EZPQDKCAOMLJA9CA26C942CABUK4N9CAO4V53ACA5HEYNPCAHIEX9OCAH55L8KCA1ILAYPCAUXJXAMCA7AZAIQCAQOOVSOCA3XSCMKCA5ELX9ICA341TASCAGAGZEXCA5GSXI6CA2IO1IUCA3PQAQACAW3UF9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3714752"/>
            <a:ext cx="1428760" cy="121444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6" name="Рисунок 5" descr="ZTS56RCAZNLBPQCA2AX4J0CARN7C0QCAS2MHRJCARUET1JCACQ402ECA2Q9S76CAU33W9LCACCBWBACAZJZ8EKCABKB1ZDCAYDHNX0CAI7VF26CA55TYR5CA2M3VKWCAQ8XXKQCA7H792VCASHRZYLCAXXJOU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876" y="5072074"/>
            <a:ext cx="1428750" cy="10858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7" name="Рисунок 6" descr="RBE1X3CAR0ZO9XCAKSAW9OCALMSU9QCAHU1VQ3CAB25VNLCAMJH0SNCAMQFEAECAO0DVQ0CALDYGEMCABUGWSPCA5P140NCA2FVC5WCAF05SUICANM3571CASI1LPSCAS98MHXCAOI9UW1CA7BHRTICA5YW6FX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5786" y="2357430"/>
            <a:ext cx="1428750" cy="111442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9" name="Рисунок 8" descr="99RVMHCAES2JQRCAKSRVDACASEZMAMCA34ICKHCA3KAIISCACAZ220CA7PXN6OCAUKEWT9CAEJNM73CAR03D4KCA9EHDQ1CA710E40CAK861A3CA6T3X7ECAP1QKC5CA1ZYIYCCACNV5PBCABWQV0WCAQU2N1T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14612" y="3714752"/>
            <a:ext cx="1428750" cy="121920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10" name="Рисунок 9" descr="0RVB0NCA12LXDICAOKP3Y9CAZ4JWLHCA1KUANCCA1CACBQCACJTB8ECAS7AT5SCAIZN8CLCAVEXYS4CA05VOQHCAAJLWC5CA61UH50CAQ2I1TNCATQ5TSWCA1OELJVCAH6YJM8CAOW51O4CAXTGA31CANI6VPH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5786" y="5072074"/>
            <a:ext cx="1428750" cy="1143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11" name="Рисунок 10" descr="8606ISCA9P379ICAIEFMVPCAQC6QNFCA3J61Z5CAPO3JCTCAU051EPCAM7EZKNCAZRZOVHCA5SWYHOCAHH63EZCAUVYRKYCADZ7HBYCAQD8XC0CAREXWXKCA8I1532CAANSIU6CACZLBGDCAUYSNUFCAW34KA5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14876" y="3714752"/>
            <a:ext cx="1428760" cy="114299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12" name="Рисунок 11" descr="2LJ32SCA1EAZOZCAR7SR3TCAQ88J0UCASYUSL4CA1F3BM2CAZNTW68CAWL6AEBCARK6OONCACR4H2HCA6B60PYCAZR9ZS5CANWZAX9CAHCO9D7CA4D6ZNNCAOGDK35CA3TUC1BCAMVVE9NCA2KZ2XCCAQXRXPQ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14612" y="2357430"/>
            <a:ext cx="1428760" cy="109728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13" name="Рисунок 12" descr="G6AHFDCAT327FPCA06GJCBCANHKGWICAT7ZXNWCAJXEBLHCACA05ONCAB6QGTCCAIASHLFCA57YASRCA1VRG0NCATHXZUOCAU8WL4OCA1UU5SQCANDQZ7WCA89FTFCCA7Z9R07CAWVFJKFCA41TT1VCA05MTVH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14876" y="2357430"/>
            <a:ext cx="1419225" cy="114299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14" name="Рисунок 13" descr="UU408PCA9R8TWKCA44NPA3CAKVXN0ACA3QMLZBCA8OK0W7CAQP4I4ZCAP0G3NVCAW3O2DCCAIVX8F4CAIBYRZSCARLW5IYCA53IZJXCARB95N2CAO0RDRLCAKU19M7CAJR5Q8VCACFZCLMCANPQL6HCA6JDOJC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714612" y="5072074"/>
            <a:ext cx="1500166" cy="114300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15" name="TextBox 14"/>
          <p:cNvSpPr txBox="1"/>
          <p:nvPr/>
        </p:nvSpPr>
        <p:spPr>
          <a:xfrm>
            <a:off x="1000100" y="428604"/>
            <a:ext cx="72866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785786" y="357166"/>
            <a:ext cx="7643866" cy="1071570"/>
          </a:xfrm>
          <a:prstGeom prst="wedgeRoundRectCallout">
            <a:avLst>
              <a:gd name="adj1" fmla="val 6510"/>
              <a:gd name="adj2" fmla="val 92976"/>
              <a:gd name="adj3" fmla="val 16667"/>
            </a:avLst>
          </a:prstGeom>
          <a:blipFill>
            <a:blip r:embed="rId12"/>
            <a:tile tx="0" ty="0" sx="100000" sy="100000" flip="none" algn="tl"/>
          </a:blipFill>
          <a:ln w="38100">
            <a:solidFill>
              <a:schemeClr val="bg2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РАСПРЕДЕЛИТЕ РИСУНКИ НА ГРУППЫ. К КАЖДОЙ ИЗ ГРУПП ПОДБЕРИТЕ ОБОБЩАЮЩЕЕ СЛОВО</a:t>
            </a:r>
            <a:endParaRPr lang="ru-RU" sz="20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sp>
        <p:nvSpPr>
          <p:cNvPr id="5" name="TextBox 4"/>
          <p:cNvSpPr txBox="1"/>
          <p:nvPr/>
        </p:nvSpPr>
        <p:spPr>
          <a:xfrm>
            <a:off x="1071538" y="857232"/>
            <a:ext cx="650085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71472" y="4071942"/>
            <a:ext cx="3786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</a:t>
            </a:r>
            <a:r>
              <a:rPr lang="ru-RU" b="1" dirty="0" smtClean="0"/>
              <a:t> : и      , </a:t>
            </a:r>
            <a:r>
              <a:rPr lang="ru-RU" b="1" dirty="0" err="1" smtClean="0"/>
              <a:t>и</a:t>
            </a:r>
            <a:r>
              <a:rPr lang="ru-RU" b="1" dirty="0" smtClean="0"/>
              <a:t>      , </a:t>
            </a:r>
            <a:r>
              <a:rPr lang="ru-RU" b="1" dirty="0" err="1" smtClean="0"/>
              <a:t>и</a:t>
            </a:r>
            <a:r>
              <a:rPr lang="ru-RU" b="1" dirty="0" smtClean="0"/>
              <a:t>       , </a:t>
            </a:r>
            <a:r>
              <a:rPr lang="ru-RU" b="1" dirty="0" err="1" smtClean="0"/>
              <a:t>и</a:t>
            </a:r>
            <a:r>
              <a:rPr lang="ru-RU" b="1" dirty="0" smtClean="0"/>
              <a:t>         .  </a:t>
            </a:r>
          </a:p>
          <a:p>
            <a:endParaRPr lang="ru-RU" dirty="0"/>
          </a:p>
        </p:txBody>
      </p:sp>
      <p:sp>
        <p:nvSpPr>
          <p:cNvPr id="9" name="Блок-схема: узел 8"/>
          <p:cNvSpPr/>
          <p:nvPr/>
        </p:nvSpPr>
        <p:spPr>
          <a:xfrm>
            <a:off x="3000364" y="4929198"/>
            <a:ext cx="500066" cy="428628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Блок-схема: узел 32"/>
          <p:cNvSpPr/>
          <p:nvPr/>
        </p:nvSpPr>
        <p:spPr>
          <a:xfrm>
            <a:off x="500034" y="4000504"/>
            <a:ext cx="500066" cy="428628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Блок-схема: узел 34"/>
          <p:cNvSpPr/>
          <p:nvPr/>
        </p:nvSpPr>
        <p:spPr>
          <a:xfrm>
            <a:off x="1285852" y="4071942"/>
            <a:ext cx="285752" cy="285752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Блок-схема: узел 35"/>
          <p:cNvSpPr/>
          <p:nvPr/>
        </p:nvSpPr>
        <p:spPr>
          <a:xfrm>
            <a:off x="1285852" y="5072074"/>
            <a:ext cx="285752" cy="285752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Блок-схема: узел 36"/>
          <p:cNvSpPr/>
          <p:nvPr/>
        </p:nvSpPr>
        <p:spPr>
          <a:xfrm>
            <a:off x="1857356" y="4071942"/>
            <a:ext cx="285752" cy="285752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Блок-схема: узел 37"/>
          <p:cNvSpPr/>
          <p:nvPr/>
        </p:nvSpPr>
        <p:spPr>
          <a:xfrm>
            <a:off x="1928794" y="5072074"/>
            <a:ext cx="285752" cy="285752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Блок-схема: узел 39"/>
          <p:cNvSpPr/>
          <p:nvPr/>
        </p:nvSpPr>
        <p:spPr>
          <a:xfrm>
            <a:off x="2428860" y="4071942"/>
            <a:ext cx="285752" cy="285752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Блок-схема: узел 40"/>
          <p:cNvSpPr/>
          <p:nvPr/>
        </p:nvSpPr>
        <p:spPr>
          <a:xfrm>
            <a:off x="3071802" y="4071942"/>
            <a:ext cx="285752" cy="285752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Блок-схема: узел 42"/>
          <p:cNvSpPr/>
          <p:nvPr/>
        </p:nvSpPr>
        <p:spPr>
          <a:xfrm>
            <a:off x="714348" y="5072074"/>
            <a:ext cx="285752" cy="285752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Блок-схема: узел 43"/>
          <p:cNvSpPr/>
          <p:nvPr/>
        </p:nvSpPr>
        <p:spPr>
          <a:xfrm>
            <a:off x="2571736" y="5072074"/>
            <a:ext cx="285752" cy="285752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428596" y="4786322"/>
            <a:ext cx="3500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b="1" dirty="0" smtClean="0"/>
              <a:t>И       , </a:t>
            </a:r>
            <a:r>
              <a:rPr lang="ru-RU" b="1" dirty="0" err="1" smtClean="0"/>
              <a:t>и</a:t>
            </a:r>
            <a:r>
              <a:rPr lang="ru-RU" b="1" dirty="0" smtClean="0"/>
              <a:t>      , </a:t>
            </a:r>
            <a:r>
              <a:rPr lang="ru-RU" b="1" dirty="0" err="1" smtClean="0"/>
              <a:t>и</a:t>
            </a:r>
            <a:r>
              <a:rPr lang="ru-RU" b="1" dirty="0" smtClean="0"/>
              <a:t>        , </a:t>
            </a:r>
            <a:r>
              <a:rPr lang="ru-RU" b="1" dirty="0" err="1" smtClean="0"/>
              <a:t>и</a:t>
            </a:r>
            <a:r>
              <a:rPr lang="ru-RU" b="1" dirty="0" smtClean="0"/>
              <a:t>        -           .</a:t>
            </a:r>
            <a:endParaRPr lang="ru-RU" b="1" dirty="0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1785918" y="1214422"/>
            <a:ext cx="6215106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Овальная выноска 20"/>
          <p:cNvSpPr/>
          <p:nvPr/>
        </p:nvSpPr>
        <p:spPr>
          <a:xfrm>
            <a:off x="1071538" y="428604"/>
            <a:ext cx="7786742" cy="2928958"/>
          </a:xfrm>
          <a:prstGeom prst="wedgeEllipseCallout">
            <a:avLst>
              <a:gd name="adj1" fmla="val -21392"/>
              <a:gd name="adj2" fmla="val 69562"/>
            </a:avLst>
          </a:prstGeom>
          <a:ln w="57150">
            <a:solidFill>
              <a:schemeClr val="bg2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nvex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rgbClr val="660033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        В человеке должно быть все прекрасно: и лицо, и одежда, и душа, и мысли.</a:t>
            </a:r>
            <a:endParaRPr lang="ru-RU" sz="2400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rgbClr val="660033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                                                                                       А. П. Чехов</a:t>
            </a:r>
            <a:endParaRPr lang="ru-RU" sz="2400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sp>
        <p:nvSpPr>
          <p:cNvPr id="3" name="Овальная выноска 2"/>
          <p:cNvSpPr/>
          <p:nvPr/>
        </p:nvSpPr>
        <p:spPr>
          <a:xfrm>
            <a:off x="642910" y="357166"/>
            <a:ext cx="8072494" cy="1071570"/>
          </a:xfrm>
          <a:prstGeom prst="wedgeEllipseCallout">
            <a:avLst>
              <a:gd name="adj1" fmla="val -45915"/>
              <a:gd name="adj2" fmla="val 131579"/>
            </a:avLst>
          </a:prstGeom>
          <a:blipFill>
            <a:blip r:embed="rId4"/>
            <a:tile tx="0" ty="0" sx="100000" sy="100000" flip="none" algn="tl"/>
          </a:blipFill>
          <a:ln w="38100">
            <a:solidFill>
              <a:schemeClr val="bg2">
                <a:lumMod val="5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ДОПОЛНИТЕ ПРЕДЛОЖЕНИЯ ОДНОРОДНЫМИ ЧЛЕНАМИ, СОСТАВЬТЕ СХЕМЫ.</a:t>
            </a:r>
            <a:endParaRPr lang="ru-RU" sz="20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2643182"/>
            <a:ext cx="7143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Все: ………….., - любят читать сказки.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В поход мы взяли только необходимое: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…………………, - каждый может стать победителем олимпиады.</a:t>
            </a:r>
          </a:p>
          <a:p>
            <a:endParaRPr lang="ru-RU" sz="2400" b="1" dirty="0" smtClean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sp>
        <p:nvSpPr>
          <p:cNvPr id="5" name="Горизонтальный свиток 4"/>
          <p:cNvSpPr/>
          <p:nvPr/>
        </p:nvSpPr>
        <p:spPr>
          <a:xfrm>
            <a:off x="285720" y="571480"/>
            <a:ext cx="7286676" cy="4643470"/>
          </a:xfrm>
          <a:prstGeom prst="horizontalScroll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700088" algn="l"/>
              </a:tabLst>
            </a:pPr>
            <a:r>
              <a:rPr lang="ru-RU" sz="2400" i="1" dirty="0" smtClean="0">
                <a:solidFill>
                  <a:srgbClr val="0033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 Все у него в доме и музыка и мебель и кушанья и вина не только не могло назваться первостепенным но даже и во вторую степень не годилось.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700088" algn="l"/>
              </a:tabLst>
            </a:pPr>
            <a:endParaRPr lang="ru-RU" sz="2400" dirty="0" smtClean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700088" algn="l"/>
              </a:tabLst>
            </a:pPr>
            <a:r>
              <a:rPr lang="ru-RU" sz="2400" i="1" dirty="0" smtClean="0">
                <a:solidFill>
                  <a:srgbClr val="0033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 Человек оставшись один в лесу обыкновенно или разговаривает сам с собой или свистит или поет или сшибает палкой сухие сучья. </a:t>
            </a:r>
            <a:endParaRPr lang="ru-RU" sz="2400" dirty="0" smtClean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sp>
        <p:nvSpPr>
          <p:cNvPr id="3" name="Горизонтальный свиток 2"/>
          <p:cNvSpPr/>
          <p:nvPr/>
        </p:nvSpPr>
        <p:spPr>
          <a:xfrm>
            <a:off x="571472" y="571480"/>
            <a:ext cx="7072362" cy="4929222"/>
          </a:xfrm>
          <a:prstGeom prst="horizontalScroll">
            <a:avLst>
              <a:gd name="adj" fmla="val 10512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700088" algn="l"/>
              </a:tabLst>
            </a:pPr>
            <a:r>
              <a:rPr lang="ru-RU" sz="2400" i="1" dirty="0" smtClean="0">
                <a:solidFill>
                  <a:srgbClr val="0033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  Все у него в доме: и музыка, и мебель, и кушанья, и вина - не только не могло назваться первостепенным, но даже и во вторую степень не годилось.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700088" algn="l"/>
              </a:tabLst>
            </a:pPr>
            <a:endParaRPr lang="ru-RU" sz="2400" dirty="0" smtClean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700088" algn="l"/>
              </a:tabLst>
            </a:pPr>
            <a:r>
              <a:rPr lang="ru-RU" sz="2400" i="1" dirty="0" smtClean="0">
                <a:solidFill>
                  <a:srgbClr val="0033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 Человек, оставшись один в лесу, обыкновенно или разговаривает сам с собой, или свистит, или поет, или сшибает палкой сухие сучья. </a:t>
            </a:r>
            <a:endParaRPr lang="ru-RU" sz="2400" dirty="0" smtClean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5572140"/>
            <a:ext cx="4286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: и       , </a:t>
            </a:r>
            <a:r>
              <a:rPr lang="ru-RU" dirty="0" err="1" smtClean="0"/>
              <a:t>и</a:t>
            </a:r>
            <a:r>
              <a:rPr lang="ru-RU" dirty="0" smtClean="0"/>
              <a:t>       , </a:t>
            </a:r>
            <a:r>
              <a:rPr lang="ru-RU" dirty="0" err="1" smtClean="0"/>
              <a:t>и</a:t>
            </a:r>
            <a:r>
              <a:rPr lang="ru-RU" dirty="0" smtClean="0"/>
              <a:t>        , </a:t>
            </a:r>
            <a:r>
              <a:rPr lang="ru-RU" dirty="0" err="1" smtClean="0"/>
              <a:t>и</a:t>
            </a:r>
            <a:r>
              <a:rPr lang="ru-RU" dirty="0" smtClean="0"/>
              <a:t>       - … .</a:t>
            </a:r>
          </a:p>
          <a:p>
            <a:r>
              <a:rPr lang="ru-RU" dirty="0" smtClean="0"/>
              <a:t>или         , </a:t>
            </a:r>
            <a:r>
              <a:rPr lang="ru-RU" dirty="0" err="1" smtClean="0"/>
              <a:t>или</a:t>
            </a:r>
            <a:r>
              <a:rPr lang="ru-RU" dirty="0" smtClean="0"/>
              <a:t>        , </a:t>
            </a:r>
            <a:r>
              <a:rPr lang="ru-RU" dirty="0" err="1" smtClean="0"/>
              <a:t>или</a:t>
            </a:r>
            <a:r>
              <a:rPr lang="ru-RU" dirty="0" smtClean="0"/>
              <a:t>        , </a:t>
            </a:r>
            <a:r>
              <a:rPr lang="ru-RU" dirty="0" err="1" smtClean="0"/>
              <a:t>или</a:t>
            </a:r>
            <a:r>
              <a:rPr lang="ru-RU" dirty="0" smtClean="0"/>
              <a:t>         .           </a:t>
            </a:r>
            <a:endParaRPr lang="ru-RU" dirty="0"/>
          </a:p>
        </p:txBody>
      </p:sp>
      <p:sp>
        <p:nvSpPr>
          <p:cNvPr id="9" name="Блок-схема: узел 8"/>
          <p:cNvSpPr/>
          <p:nvPr/>
        </p:nvSpPr>
        <p:spPr>
          <a:xfrm>
            <a:off x="1357290" y="5572140"/>
            <a:ext cx="357190" cy="357190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1857356" y="5929330"/>
            <a:ext cx="214314" cy="214314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2786050" y="5929330"/>
            <a:ext cx="214314" cy="214314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3714744" y="5929330"/>
            <a:ext cx="214314" cy="214314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4572000" y="5929330"/>
            <a:ext cx="214314" cy="214314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3929058" y="5643578"/>
            <a:ext cx="214314" cy="214314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3357554" y="5643578"/>
            <a:ext cx="214314" cy="214314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2714612" y="5643578"/>
            <a:ext cx="214314" cy="214314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2143108" y="5643578"/>
            <a:ext cx="214314" cy="214314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"/>
            <a:ext cx="71357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0088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0088" algn="l"/>
              </a:tabLst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00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34" y="214290"/>
            <a:ext cx="8072494" cy="100013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700088" algn="l"/>
              </a:tabLst>
            </a:pPr>
            <a:r>
              <a:rPr lang="ru-RU" sz="2000" dirty="0" smtClean="0">
                <a:solidFill>
                  <a:srgbClr val="660033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ВЫПИШИТЕ ТОЛЬКО ТЕ ПРЕДЛОЖЕНИЯ, В КОТОРЫХ ДОПУЩЕНЫ ПУНКТУАЦИОННЫЕ ОШИБКИ.</a:t>
            </a:r>
            <a:endParaRPr lang="ru-RU" sz="2000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008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142844" y="2071678"/>
            <a:ext cx="6858048" cy="4500594"/>
          </a:xfrm>
          <a:prstGeom prst="wedgeRectCallout">
            <a:avLst>
              <a:gd name="adj1" fmla="val -18867"/>
              <a:gd name="adj2" fmla="val -67144"/>
            </a:avLst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00088" algn="l"/>
              </a:tabLst>
            </a:pPr>
            <a:r>
              <a:rPr lang="ru-RU" sz="2200" dirty="0" smtClean="0">
                <a:solidFill>
                  <a:srgbClr val="660033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    И </a:t>
            </a:r>
            <a:r>
              <a:rPr lang="ru-RU" sz="2200" dirty="0" smtClean="0">
                <a:solidFill>
                  <a:srgbClr val="660033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тополь, и потемневшая от влаги кровля, и ноздреватый снег: все дышит первыми весенними запахами.</a:t>
            </a:r>
            <a:endParaRPr lang="ru-RU" sz="2200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00088" algn="l"/>
              </a:tabLst>
            </a:pPr>
            <a:r>
              <a:rPr lang="ru-RU" sz="2200" dirty="0" smtClean="0">
                <a:solidFill>
                  <a:srgbClr val="660033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    В </a:t>
            </a:r>
            <a:r>
              <a:rPr lang="ru-RU" sz="2200" dirty="0" smtClean="0">
                <a:solidFill>
                  <a:srgbClr val="660033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степи, за рекой, по дорогам - везде было пусто.</a:t>
            </a:r>
            <a:endParaRPr lang="ru-RU" sz="2200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00088" algn="l"/>
              </a:tabLst>
            </a:pPr>
            <a:r>
              <a:rPr lang="ru-RU" sz="2200" dirty="0" smtClean="0">
                <a:solidFill>
                  <a:srgbClr val="660033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    Из </a:t>
            </a:r>
            <a:r>
              <a:rPr lang="ru-RU" sz="2200" dirty="0" smtClean="0">
                <a:solidFill>
                  <a:srgbClr val="660033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под снега виднелись разные предметы: самовар, кадка и еще кой-какие коробочки.</a:t>
            </a:r>
            <a:endParaRPr lang="ru-RU" sz="2200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700088" algn="l"/>
              </a:tabLst>
            </a:pPr>
            <a:r>
              <a:rPr lang="ru-RU" sz="2200" dirty="0" smtClean="0">
                <a:solidFill>
                  <a:srgbClr val="660033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    Все</a:t>
            </a:r>
            <a:r>
              <a:rPr lang="ru-RU" sz="2200" dirty="0" smtClean="0">
                <a:solidFill>
                  <a:srgbClr val="660033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: и товарищи, и дамы стали уверять Беликова, что он должен жениться.</a:t>
            </a:r>
            <a:endParaRPr lang="ru-RU" sz="2200" dirty="0" smtClean="0">
              <a:solidFill>
                <a:srgbClr val="6600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0008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sp>
        <p:nvSpPr>
          <p:cNvPr id="3" name="Скругленная прямоугольная выноска 2"/>
          <p:cNvSpPr/>
          <p:nvPr/>
        </p:nvSpPr>
        <p:spPr>
          <a:xfrm>
            <a:off x="428596" y="2428868"/>
            <a:ext cx="6715172" cy="4000528"/>
          </a:xfrm>
          <a:prstGeom prst="wedgeRoundRectCallout">
            <a:avLst>
              <a:gd name="adj1" fmla="val -1990"/>
              <a:gd name="adj2" fmla="val -61370"/>
              <a:gd name="adj3" fmla="val 16667"/>
            </a:avLst>
          </a:prstGeom>
          <a:ln w="38100"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Лесть, ложь, предательство – самые отвратительные пороки.</a:t>
            </a:r>
          </a:p>
          <a:p>
            <a:pPr indent="457200"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Лесть, ложь, предательство – все самые отвратительные пороки были в этом человеке.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472" y="285728"/>
            <a:ext cx="7929618" cy="1071570"/>
          </a:xfrm>
          <a:prstGeom prst="roundRect">
            <a:avLst>
              <a:gd name="adj" fmla="val 23778"/>
            </a:avLst>
          </a:prstGeom>
          <a:ln w="57150"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СОПОСТАВИТЕЛЬНЫЙ АНАЛИЗ.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428596" y="2428868"/>
            <a:ext cx="6715172" cy="4000528"/>
          </a:xfrm>
          <a:prstGeom prst="wedgeRoundRectCallout">
            <a:avLst>
              <a:gd name="adj1" fmla="val -1990"/>
              <a:gd name="adj2" fmla="val -61370"/>
              <a:gd name="adj3" fmla="val 16667"/>
            </a:avLst>
          </a:prstGeom>
          <a:ln w="38100"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Иванов, Николаев и Смирнов – отличники нашего класса.</a:t>
            </a:r>
          </a:p>
          <a:p>
            <a:pPr indent="457200"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На смотр приехали Иванов, Николаев и Смирнов – все отличники нашего класса.</a:t>
            </a: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428596" y="2428868"/>
            <a:ext cx="6715172" cy="4000528"/>
          </a:xfrm>
          <a:prstGeom prst="wedgeRoundRectCallout">
            <a:avLst>
              <a:gd name="adj1" fmla="val -1990"/>
              <a:gd name="adj2" fmla="val -61370"/>
              <a:gd name="adj3" fmla="val 16667"/>
            </a:avLst>
          </a:prstGeom>
          <a:ln w="38100"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7200"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Береза, рябина, клен, черемуха – лиственные деревья.</a:t>
            </a:r>
          </a:p>
          <a:p>
            <a:pPr indent="457200"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Береза, рябина, клен, черемуха – все эти лиственные деревья высажены возле наших домов.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486</Words>
  <Application>Microsoft Office PowerPoint</Application>
  <PresentationFormat>Экран (4:3)</PresentationFormat>
  <Paragraphs>106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таня</cp:lastModifiedBy>
  <cp:revision>31</cp:revision>
  <dcterms:created xsi:type="dcterms:W3CDTF">2011-12-21T15:36:28Z</dcterms:created>
  <dcterms:modified xsi:type="dcterms:W3CDTF">2011-12-22T15:05:58Z</dcterms:modified>
</cp:coreProperties>
</file>