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67" r:id="rId3"/>
    <p:sldId id="269" r:id="rId4"/>
    <p:sldId id="271" r:id="rId5"/>
    <p:sldId id="272" r:id="rId6"/>
    <p:sldId id="258" r:id="rId7"/>
    <p:sldId id="268" r:id="rId8"/>
    <p:sldId id="261" r:id="rId9"/>
    <p:sldId id="262" r:id="rId10"/>
    <p:sldId id="263" r:id="rId11"/>
    <p:sldId id="264" r:id="rId12"/>
    <p:sldId id="265" r:id="rId13"/>
    <p:sldId id="266" r:id="rId14"/>
    <p:sldId id="257" r:id="rId15"/>
    <p:sldId id="274" r:id="rId16"/>
    <p:sldId id="277" r:id="rId17"/>
    <p:sldId id="275" r:id="rId18"/>
    <p:sldId id="276" r:id="rId19"/>
    <p:sldId id="278" r:id="rId20"/>
    <p:sldId id="273" r:id="rId21"/>
    <p:sldId id="25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Pr>
        <a:bodyPr/>
        <a:lstStyle/>
        <a:p>
          <a:pPr algn="l">
            <a:defRPr/>
          </a:pPr>
          <a:endParaRPr lang="ru-RU"/>
        </a:p>
      </c:txPr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35185185185185242"/>
          <c:y val="0"/>
          <c:w val="0.64349846894138263"/>
          <c:h val="0.8493863789615636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1-4 классы</c:v>
                </c:pt>
              </c:strCache>
            </c:strRef>
          </c:tx>
          <c:dPt>
            <c:idx val="0"/>
            <c:explosion val="39"/>
          </c:dPt>
          <c:cat>
            <c:strRef>
              <c:f>Лист1!$A$2:$A$5</c:f>
              <c:strCache>
                <c:ptCount val="3"/>
                <c:pt idx="0">
                  <c:v>никогда не лгу</c:v>
                </c:pt>
                <c:pt idx="1">
                  <c:v>иногда лгу</c:v>
                </c:pt>
                <c:pt idx="2">
                  <c:v>часто говорю неправду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81.7</c:v>
                </c:pt>
                <c:pt idx="1">
                  <c:v>18.3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14812809857101203"/>
          <c:y val="0.69049904163193365"/>
          <c:w val="0.85187190142898839"/>
          <c:h val="0.19847574346531052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5-8 классы</c:v>
                </c:pt>
              </c:strCache>
            </c:strRef>
          </c:tx>
          <c:dPt>
            <c:idx val="0"/>
            <c:explosion val="10"/>
          </c:dPt>
          <c:dPt>
            <c:idx val="2"/>
            <c:explosion val="21"/>
          </c:dPt>
          <c:cat>
            <c:strRef>
              <c:f>Лист1!$A$2:$A$5</c:f>
              <c:strCache>
                <c:ptCount val="3"/>
                <c:pt idx="0">
                  <c:v>никогда не лгу</c:v>
                </c:pt>
                <c:pt idx="1">
                  <c:v>иногда лгу</c:v>
                </c:pt>
                <c:pt idx="2">
                  <c:v>часто говорю неправду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52</c:v>
                </c:pt>
                <c:pt idx="1">
                  <c:v>43</c:v>
                </c:pt>
                <c:pt idx="2">
                  <c:v>5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4.9362666472246776E-2"/>
          <c:y val="0.6985907476332831"/>
          <c:w val="0.80557560513269177"/>
          <c:h val="0.26590662680988275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9-11классы</c:v>
                </c:pt>
              </c:strCache>
            </c:strRef>
          </c:tx>
          <c:explosion val="28"/>
          <c:dPt>
            <c:idx val="0"/>
            <c:explosion val="2"/>
          </c:dPt>
          <c:dPt>
            <c:idx val="1"/>
            <c:explosion val="10"/>
          </c:dPt>
          <c:dPt>
            <c:idx val="2"/>
            <c:explosion val="20"/>
          </c:dPt>
          <c:cat>
            <c:strRef>
              <c:f>Лист1!$A$2:$A$5</c:f>
              <c:strCache>
                <c:ptCount val="3"/>
                <c:pt idx="0">
                  <c:v>никогда не лгу</c:v>
                </c:pt>
                <c:pt idx="1">
                  <c:v>иногда лгу</c:v>
                </c:pt>
                <c:pt idx="2">
                  <c:v>часто говорю неправду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33.300000000000004</c:v>
                </c:pt>
                <c:pt idx="1">
                  <c:v>33.300000000000004</c:v>
                </c:pt>
                <c:pt idx="2">
                  <c:v>33.300000000000004</c:v>
                </c:pt>
              </c:numCache>
            </c:numRef>
          </c:val>
        </c:ser>
      </c:pie3DChart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никогда не лгу</c:v>
                </c:pt>
                <c:pt idx="1">
                  <c:v>иногда лгу</c:v>
                </c:pt>
                <c:pt idx="2">
                  <c:v>часто говорю неправду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54.5</c:v>
                </c:pt>
                <c:pt idx="1">
                  <c:v>36.700000000000003</c:v>
                </c:pt>
                <c:pt idx="2">
                  <c:v>8.8000000000000007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никогда не лгу</c:v>
                </c:pt>
                <c:pt idx="1">
                  <c:v>иногда лгу</c:v>
                </c:pt>
                <c:pt idx="2">
                  <c:v>часто говорю неправду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никогда не лгу</c:v>
                </c:pt>
                <c:pt idx="1">
                  <c:v>иногда лгу</c:v>
                </c:pt>
                <c:pt idx="2">
                  <c:v>часто говорю неправду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hape val="box"/>
        <c:axId val="67063168"/>
        <c:axId val="67064960"/>
        <c:axId val="0"/>
      </c:bar3DChart>
      <c:catAx>
        <c:axId val="67063168"/>
        <c:scaling>
          <c:orientation val="minMax"/>
        </c:scaling>
        <c:axPos val="b"/>
        <c:tickLblPos val="nextTo"/>
        <c:crossAx val="67064960"/>
        <c:crosses val="autoZero"/>
        <c:auto val="1"/>
        <c:lblAlgn val="ctr"/>
        <c:lblOffset val="100"/>
      </c:catAx>
      <c:valAx>
        <c:axId val="67064960"/>
        <c:scaling>
          <c:orientation val="minMax"/>
        </c:scaling>
        <c:axPos val="l"/>
        <c:majorGridlines/>
        <c:numFmt formatCode="General" sourceLinked="1"/>
        <c:tickLblPos val="nextTo"/>
        <c:crossAx val="6706316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0.6875</cdr:x>
      <cdr:y>0.48551</cdr:y>
    </cdr:from>
    <cdr:to>
      <cdr:x>0.79861</cdr:x>
      <cdr:y>0.67971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657864" y="228601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dirty="0" smtClean="0"/>
            <a:t>81</a:t>
          </a:r>
          <a:r>
            <a:rPr lang="ru-RU" sz="1100" dirty="0" smtClean="0"/>
            <a:t>,</a:t>
          </a:r>
          <a:r>
            <a:rPr lang="en-US" sz="1100" dirty="0" smtClean="0"/>
            <a:t>7%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0.56597</cdr:x>
      <cdr:y>0.21241</cdr:y>
    </cdr:from>
    <cdr:to>
      <cdr:x>0.73785</cdr:x>
      <cdr:y>0.45213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657732" y="1000132"/>
          <a:ext cx="1414466" cy="11287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/>
            <a:t>18,3%</a:t>
          </a:r>
          <a:endParaRPr lang="ru-RU" sz="14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0.43056</cdr:x>
      <cdr:y>0.47943</cdr:y>
    </cdr:from>
    <cdr:to>
      <cdr:x>0.54167</cdr:x>
      <cdr:y>0.67364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43296" y="225742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dirty="0" smtClean="0"/>
            <a:t>52</a:t>
          </a:r>
          <a:r>
            <a:rPr lang="en-US" sz="1100" dirty="0" smtClean="0"/>
            <a:t>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0.24826</cdr:x>
      <cdr:y>0.47943</cdr:y>
    </cdr:from>
    <cdr:to>
      <cdr:x>0.35937</cdr:x>
      <cdr:y>0.67363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43098" y="2257428"/>
          <a:ext cx="914391" cy="9143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dirty="0" smtClean="0"/>
            <a:t>43%</a:t>
          </a:r>
          <a:endParaRPr lang="ru-RU" sz="1400" dirty="0"/>
        </a:p>
      </cdr:txBody>
    </cdr:sp>
  </cdr:relSizeAnchor>
  <cdr:relSizeAnchor xmlns:cdr="http://schemas.openxmlformats.org/drawingml/2006/chartDrawing">
    <cdr:from>
      <cdr:x>0.2743</cdr:x>
      <cdr:y>0.25185</cdr:y>
    </cdr:from>
    <cdr:to>
      <cdr:x>0.42014</cdr:x>
      <cdr:y>0.49157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257412" y="1185858"/>
          <a:ext cx="1200173" cy="11287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dirty="0" smtClean="0"/>
            <a:t>5%</a:t>
          </a:r>
          <a:endParaRPr lang="ru-RU" sz="14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0.43924</cdr:x>
      <cdr:y>0.3884</cdr:y>
    </cdr:from>
    <cdr:to>
      <cdr:x>0.55035</cdr:x>
      <cdr:y>0.5826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14734" y="18288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dirty="0" smtClean="0"/>
            <a:t>33</a:t>
          </a:r>
          <a:r>
            <a:rPr lang="ru-RU" sz="1400" dirty="0" smtClean="0"/>
            <a:t>,3%</a:t>
          </a:r>
          <a:endParaRPr lang="ru-RU" sz="1400" dirty="0"/>
        </a:p>
      </cdr:txBody>
    </cdr:sp>
  </cdr:relSizeAnchor>
  <cdr:relSizeAnchor xmlns:cdr="http://schemas.openxmlformats.org/drawingml/2006/chartDrawing">
    <cdr:from>
      <cdr:x>0.30903</cdr:x>
      <cdr:y>0.57047</cdr:y>
    </cdr:from>
    <cdr:to>
      <cdr:x>0.42014</cdr:x>
      <cdr:y>0.76467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543164" y="268605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/>
            <a:t>33,3%</a:t>
          </a:r>
          <a:endParaRPr lang="ru-RU" sz="1400" dirty="0"/>
        </a:p>
      </cdr:txBody>
    </cdr:sp>
  </cdr:relSizeAnchor>
  <cdr:relSizeAnchor xmlns:cdr="http://schemas.openxmlformats.org/drawingml/2006/chartDrawing">
    <cdr:from>
      <cdr:x>0.13541</cdr:x>
      <cdr:y>0.34289</cdr:y>
    </cdr:from>
    <cdr:to>
      <cdr:x>0.30729</cdr:x>
      <cdr:y>0.53709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114404" y="1614486"/>
          <a:ext cx="1414466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/>
            <a:t>33,3%</a:t>
          </a:r>
          <a:endParaRPr lang="ru-RU" sz="14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0.5434</cdr:x>
      <cdr:y>0.58564</cdr:y>
    </cdr:from>
    <cdr:to>
      <cdr:x>0.68924</cdr:x>
      <cdr:y>0.94673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471990" y="2757494"/>
          <a:ext cx="1200152" cy="17002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dirty="0" smtClean="0"/>
            <a:t>8,8%</a:t>
          </a:r>
          <a:endParaRPr lang="ru-RU" sz="2400" dirty="0"/>
        </a:p>
      </cdr:txBody>
    </cdr:sp>
  </cdr:relSizeAnchor>
  <cdr:relSizeAnchor xmlns:cdr="http://schemas.openxmlformats.org/drawingml/2006/chartDrawing">
    <cdr:from>
      <cdr:x>0.34375</cdr:x>
      <cdr:y>0.23668</cdr:y>
    </cdr:from>
    <cdr:to>
      <cdr:x>0.48958</cdr:x>
      <cdr:y>0.64329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828916" y="1114420"/>
          <a:ext cx="1200152" cy="19145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dirty="0" smtClean="0"/>
            <a:t>36,7%</a:t>
          </a:r>
          <a:endParaRPr lang="ru-RU" sz="2400" dirty="0"/>
        </a:p>
      </cdr:txBody>
    </cdr:sp>
  </cdr:relSizeAnchor>
  <cdr:relSizeAnchor xmlns:cdr="http://schemas.openxmlformats.org/drawingml/2006/chartDrawing">
    <cdr:from>
      <cdr:x>0.13541</cdr:x>
      <cdr:y>0.06979</cdr:y>
    </cdr:from>
    <cdr:to>
      <cdr:x>0.26389</cdr:x>
      <cdr:y>0.37019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114404" y="328602"/>
          <a:ext cx="1057276" cy="14144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0.12673</cdr:x>
      <cdr:y>0.02427</cdr:y>
    </cdr:from>
    <cdr:to>
      <cdr:x>0.27257</cdr:x>
      <cdr:y>0.38537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042966" y="114288"/>
          <a:ext cx="1200152" cy="17002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dirty="0" smtClean="0"/>
            <a:t>54,5%</a:t>
          </a:r>
          <a:endParaRPr lang="ru-RU" sz="24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45AEBB-BEC7-4190-91D8-E989BF885916}" type="datetimeFigureOut">
              <a:rPr lang="ru-RU" smtClean="0"/>
              <a:pPr/>
              <a:t>27.09.2012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E1B5B1-CBDD-4901-88C9-22FC123713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E2EF29-AA4E-4DF2-B14A-255056E1AA05}" type="slidenum">
              <a:rPr lang="ru-RU">
                <a:latin typeface="Arial" charset="0"/>
              </a:rPr>
              <a:pPr/>
              <a:t>2</a:t>
            </a:fld>
            <a:endParaRPr lang="ru-RU">
              <a:latin typeface="Arial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23F588-5DC8-4693-A732-465B439CB2B9}" type="slidenum">
              <a:rPr lang="ru-RU">
                <a:latin typeface="Arial" charset="0"/>
              </a:rPr>
              <a:pPr/>
              <a:t>3</a:t>
            </a:fld>
            <a:endParaRPr lang="ru-RU" dirty="0">
              <a:latin typeface="Arial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A752CA-23EF-48AF-818C-221E14018589}" type="slidenum">
              <a:rPr lang="ru-RU">
                <a:latin typeface="Arial" charset="0"/>
              </a:rPr>
              <a:pPr/>
              <a:t>4</a:t>
            </a:fld>
            <a:endParaRPr lang="ru-RU" dirty="0">
              <a:latin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BC831B-616D-43E3-9B5E-6E0FEA9AA9F0}" type="slidenum">
              <a:rPr lang="ru-RU">
                <a:latin typeface="Arial" charset="0"/>
              </a:rPr>
              <a:pPr/>
              <a:t>5</a:t>
            </a:fld>
            <a:endParaRPr lang="ru-RU" dirty="0">
              <a:latin typeface="Arial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7B4760-8F27-45DE-A400-54465623F3F2}" type="slidenum">
              <a:rPr lang="ru-RU">
                <a:latin typeface="Arial" charset="0"/>
              </a:rPr>
              <a:pPr/>
              <a:t>20</a:t>
            </a:fld>
            <a:endParaRPr lang="ru-RU">
              <a:latin typeface="Arial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B6053-1750-43CC-BFF9-410820E522F7}" type="datetimeFigureOut">
              <a:rPr lang="ru-RU" smtClean="0"/>
              <a:pPr/>
              <a:t>27.09.2012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0FA08-7EBF-4ABF-A8D0-391A8BC170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B6053-1750-43CC-BFF9-410820E522F7}" type="datetimeFigureOut">
              <a:rPr lang="ru-RU" smtClean="0"/>
              <a:pPr/>
              <a:t>27.09.2012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0FA08-7EBF-4ABF-A8D0-391A8BC170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B6053-1750-43CC-BFF9-410820E522F7}" type="datetimeFigureOut">
              <a:rPr lang="ru-RU" smtClean="0"/>
              <a:pPr/>
              <a:t>27.09.2012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0FA08-7EBF-4ABF-A8D0-391A8BC170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B6053-1750-43CC-BFF9-410820E522F7}" type="datetimeFigureOut">
              <a:rPr lang="ru-RU" smtClean="0"/>
              <a:pPr/>
              <a:t>27.09.2012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0FA08-7EBF-4ABF-A8D0-391A8BC170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B6053-1750-43CC-BFF9-410820E522F7}" type="datetimeFigureOut">
              <a:rPr lang="ru-RU" smtClean="0"/>
              <a:pPr/>
              <a:t>27.09.2012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660FA08-7EBF-4ABF-A8D0-391A8BC170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B6053-1750-43CC-BFF9-410820E522F7}" type="datetimeFigureOut">
              <a:rPr lang="ru-RU" smtClean="0"/>
              <a:pPr/>
              <a:t>27.09.2012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0FA08-7EBF-4ABF-A8D0-391A8BC170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B6053-1750-43CC-BFF9-410820E522F7}" type="datetimeFigureOut">
              <a:rPr lang="ru-RU" smtClean="0"/>
              <a:pPr/>
              <a:t>27.09.2012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0FA08-7EBF-4ABF-A8D0-391A8BC170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B6053-1750-43CC-BFF9-410820E522F7}" type="datetimeFigureOut">
              <a:rPr lang="ru-RU" smtClean="0"/>
              <a:pPr/>
              <a:t>27.09.2012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0FA08-7EBF-4ABF-A8D0-391A8BC170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B6053-1750-43CC-BFF9-410820E522F7}" type="datetimeFigureOut">
              <a:rPr lang="ru-RU" smtClean="0"/>
              <a:pPr/>
              <a:t>27.09.2012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0FA08-7EBF-4ABF-A8D0-391A8BC170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B6053-1750-43CC-BFF9-410820E522F7}" type="datetimeFigureOut">
              <a:rPr lang="ru-RU" smtClean="0"/>
              <a:pPr/>
              <a:t>27.09.2012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0FA08-7EBF-4ABF-A8D0-391A8BC170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B6053-1750-43CC-BFF9-410820E522F7}" type="datetimeFigureOut">
              <a:rPr lang="ru-RU" smtClean="0"/>
              <a:pPr/>
              <a:t>27.09.2012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0FA08-7EBF-4ABF-A8D0-391A8BC170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BDB6053-1750-43CC-BFF9-410820E522F7}" type="datetimeFigureOut">
              <a:rPr lang="ru-RU" smtClean="0"/>
              <a:pPr/>
              <a:t>27.09.2012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660FA08-7EBF-4ABF-A8D0-391A8BC170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phorism.ru/author/a7579.shtml" TargetMode="External"/><Relationship Id="rId3" Type="http://schemas.openxmlformats.org/officeDocument/2006/relationships/hyperlink" Target="http://www.aphorism.ru/1534.shtml" TargetMode="External"/><Relationship Id="rId7" Type="http://schemas.openxmlformats.org/officeDocument/2006/relationships/hyperlink" Target="http://www.aphorism.ru/2024.shtml" TargetMode="External"/><Relationship Id="rId12" Type="http://schemas.openxmlformats.org/officeDocument/2006/relationships/hyperlink" Target="http://www.aphorism.ru/author/a2223.shtml" TargetMode="External"/><Relationship Id="rId2" Type="http://schemas.openxmlformats.org/officeDocument/2006/relationships/hyperlink" Target="http://www.aphorism.ru/author/a2601.s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phorism.ru/author/a4225.shtml" TargetMode="External"/><Relationship Id="rId11" Type="http://schemas.openxmlformats.org/officeDocument/2006/relationships/hyperlink" Target="http://www.aphorism.ru/author/a4165.shtml" TargetMode="External"/><Relationship Id="rId5" Type="http://schemas.openxmlformats.org/officeDocument/2006/relationships/hyperlink" Target="http://www.aphorism.ru/author/a4421.shtml" TargetMode="External"/><Relationship Id="rId10" Type="http://schemas.openxmlformats.org/officeDocument/2006/relationships/hyperlink" Target="http://www.aphorism.ru/author/a898.shtml" TargetMode="External"/><Relationship Id="rId4" Type="http://schemas.openxmlformats.org/officeDocument/2006/relationships/hyperlink" Target="http://www.aphorism.ru/450.shtml" TargetMode="External"/><Relationship Id="rId9" Type="http://schemas.openxmlformats.org/officeDocument/2006/relationships/hyperlink" Target="http://www.aphorism.ru/1899.shtml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исследовательская работа 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на тему: «Ложь во спасение или ложь для красного словца!»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3929066"/>
            <a:ext cx="6400800" cy="175260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Подготовили ученики  9 класса</a:t>
            </a:r>
          </a:p>
          <a:p>
            <a:r>
              <a:rPr lang="ru-RU" dirty="0" smtClean="0"/>
              <a:t>МБОУ-СОШ с. Ольшанка</a:t>
            </a:r>
          </a:p>
          <a:p>
            <a:r>
              <a:rPr lang="ru-RU" dirty="0" err="1" smtClean="0"/>
              <a:t>Аркадакского</a:t>
            </a:r>
            <a:r>
              <a:rPr lang="ru-RU" dirty="0" smtClean="0"/>
              <a:t> района Саратовской области</a:t>
            </a:r>
            <a:endParaRPr lang="en-US" dirty="0" smtClean="0"/>
          </a:p>
          <a:p>
            <a:r>
              <a:rPr lang="ru-RU" dirty="0" smtClean="0"/>
              <a:t>Исследовательская </a:t>
            </a:r>
            <a:r>
              <a:rPr lang="ru-RU" dirty="0" err="1" smtClean="0"/>
              <a:t>группа:Новрузова</a:t>
            </a:r>
            <a:r>
              <a:rPr lang="ru-RU" dirty="0" smtClean="0"/>
              <a:t> Аила</a:t>
            </a:r>
          </a:p>
          <a:p>
            <a:r>
              <a:rPr lang="ru-RU" dirty="0" smtClean="0"/>
              <a:t>                                                 Соловьёва Татьяна</a:t>
            </a:r>
          </a:p>
          <a:p>
            <a:r>
              <a:rPr lang="ru-RU" dirty="0" smtClean="0"/>
              <a:t>                                                       </a:t>
            </a:r>
            <a:r>
              <a:rPr lang="ru-RU" dirty="0" err="1" smtClean="0"/>
              <a:t>Важинская</a:t>
            </a:r>
            <a:r>
              <a:rPr lang="ru-RU" dirty="0" smtClean="0"/>
              <a:t> Виктория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dirty="0" smtClean="0"/>
              <a:t>Самозванство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14744" y="1214422"/>
            <a:ext cx="5429256" cy="5500726"/>
          </a:xfrm>
        </p:spPr>
        <p:txBody>
          <a:bodyPr>
            <a:normAutofit fontScale="70000" lnSpcReduction="20000"/>
          </a:bodyPr>
          <a:lstStyle/>
          <a:p>
            <a:r>
              <a:rPr lang="ru-RU" i="1" dirty="0" smtClean="0"/>
              <a:t>Самозванство</a:t>
            </a:r>
            <a:r>
              <a:rPr lang="ru-RU" dirty="0" smtClean="0"/>
              <a:t> — </a:t>
            </a:r>
            <a:r>
              <a:rPr lang="ru-RU" dirty="0" err="1" smtClean="0"/>
              <a:t>выдавание</a:t>
            </a:r>
            <a:r>
              <a:rPr lang="ru-RU" dirty="0" smtClean="0"/>
              <a:t> себя за другое лицо, реальное или вымышленное. Если такой обман преследует корыстные цели, то самозванчество становится мошенничеством. История знает многих знаменитых самозванцев: трёх Лжедмитриев в Смутное время, Емельяна Пугачева выдававшего себя за Петра</a:t>
            </a:r>
            <a:r>
              <a:rPr lang="en-US" dirty="0" smtClean="0"/>
              <a:t>III</a:t>
            </a:r>
            <a:r>
              <a:rPr lang="ru-RU" dirty="0" smtClean="0"/>
              <a:t>, и т. д. Также самозванчество нередко встречается в литературных произведениях, особенно в детективах, приключенческих романах и сказках. Самозванство следует отличать от </a:t>
            </a:r>
            <a:r>
              <a:rPr lang="ru-RU" dirty="0" err="1" smtClean="0"/>
              <a:t>диссоциативных</a:t>
            </a:r>
            <a:r>
              <a:rPr lang="ru-RU" dirty="0" smtClean="0"/>
              <a:t> психических расстройств (нарушения самоидентификации личности) и от тех случаев, когда человеку были предоставлены (чаще всего, в детстве) заведомо ложные сведения о его происхождении, принятые, тем не менее, этим человеком на веру.</a:t>
            </a:r>
          </a:p>
          <a:p>
            <a:endParaRPr lang="ru-RU" dirty="0"/>
          </a:p>
        </p:txBody>
      </p:sp>
      <p:pic>
        <p:nvPicPr>
          <p:cNvPr id="22530" name="Picture 2" descr="http://900igr.net/datai/literatura/Urok-Kapitanskaja-dochka/0001-001-Narodnyj-zaschitnik-ili-zlode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95375"/>
            <a:ext cx="4314825" cy="5762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1183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6778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274638"/>
            <a:ext cx="4500594" cy="1143000"/>
          </a:xfrm>
        </p:spPr>
        <p:txBody>
          <a:bodyPr/>
          <a:lstStyle/>
          <a:p>
            <a:r>
              <a:rPr lang="ru-RU" dirty="0" smtClean="0"/>
              <a:t>Детская ложь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929198"/>
            <a:ext cx="9144000" cy="192880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По мнению большинства психологов, детская ложь не должна вызывать особенного беспокойства у родителей, так как является обычным этапом в развитии воображения ребёнка. Тревожным симптомом можно считать лишь полное отсутствие детской лжи в определённом возрастном периоде (</a:t>
            </a:r>
            <a:r>
              <a:rPr lang="ru-RU" dirty="0" err="1" smtClean="0"/>
              <a:t>преддошкольном</a:t>
            </a:r>
            <a:r>
              <a:rPr lang="ru-RU" dirty="0" smtClean="0"/>
              <a:t> и дошкольном), чрезмерные проявления детской лжи в указанном возрасте, а также поздние проявления детской лжи (после 7 лет).</a:t>
            </a:r>
          </a:p>
          <a:p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0" y="0"/>
            <a:ext cx="2857488" cy="5000636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Детская ложь — специфический возрастной вид лжи, заключающийся в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выдавании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детьми своих фантазий за действительность. По мнению большинства психологов, феномен  детской лжи связан с тем, что дети до определённого возраста (согласно большинству гипотез, до 5 лет) не всегда умеют отличить реальность от воображения и принимают игру за действительность..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6286512" y="0"/>
            <a:ext cx="2857488" cy="4786322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Остаётся спорным вопрос, является ли детская ложь собственно ложью в полном смысле этого слова, так как дети искренне верят в свои фантазии и не собираются никого вводить в заблуждение, тем более, последнее в этом случае маловероятно, потому что детская ложь всегда явно неправдоподобна.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39793528_1617167.jpg.crop_display_0.jpg.crop_displa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44" y="0"/>
            <a:ext cx="5429256" cy="4929198"/>
          </a:xfrm>
          <a:prstGeom prst="rect">
            <a:avLst/>
          </a:prstGeom>
        </p:spPr>
      </p:pic>
      <p:pic>
        <p:nvPicPr>
          <p:cNvPr id="4" name="Рисунок 3" descr="dfcb1b9403cbddd0187141341ca95c1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424631" cy="492919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8929718" cy="5857916"/>
          </a:xfrm>
        </p:spPr>
        <p:txBody>
          <a:bodyPr>
            <a:normAutofit fontScale="62500" lnSpcReduction="20000"/>
          </a:bodyPr>
          <a:lstStyle/>
          <a:p>
            <a:r>
              <a:rPr lang="ru-RU" sz="3600" dirty="0" smtClean="0"/>
              <a:t>         </a:t>
            </a:r>
            <a:r>
              <a:rPr lang="ru-RU" sz="3600" dirty="0" smtClean="0">
                <a:solidFill>
                  <a:schemeClr val="bg1"/>
                </a:solidFill>
              </a:rPr>
              <a:t>Малыш обычно обожает розыгрыши. Он наслаждается, вводя родителей в заблуждение, разоблачая этим сам себя. Он лишний раз стремится показать, что вырос, что в чем-то даже превосходит всех: ведь родители поверили ему, его обману. Но розыгрыш - еще не ложь. Он преднамеренно не вводит в заблуждение других людей. Это скорее фокус, невинный трюк. А ложь... она обычно преднамеренна. И в этом ее отрицательное свойство. Ребенок вводит в заблуждение фантазией. Свои </a:t>
            </a:r>
            <a:r>
              <a:rPr lang="ru-RU" sz="3600" dirty="0" smtClean="0"/>
              <a:t>фантазии он </a:t>
            </a:r>
            <a:r>
              <a:rPr lang="ru-RU" sz="3600" dirty="0" smtClean="0">
                <a:solidFill>
                  <a:schemeClr val="bg1"/>
                </a:solidFill>
              </a:rPr>
              <a:t>не считает ложью. Они - правдивый вымысел, не </a:t>
            </a:r>
            <a:r>
              <a:rPr lang="ru-RU" sz="3600" dirty="0" smtClean="0"/>
              <a:t>более. Как </a:t>
            </a:r>
            <a:r>
              <a:rPr lang="ru-RU" sz="3600" dirty="0" smtClean="0">
                <a:solidFill>
                  <a:schemeClr val="bg1"/>
                </a:solidFill>
              </a:rPr>
              <a:t>маленькие солнечные зайчики, подсвечивающие </a:t>
            </a:r>
            <a:r>
              <a:rPr lang="ru-RU" sz="3600" dirty="0" smtClean="0"/>
              <a:t>мысли и поступки, </a:t>
            </a:r>
            <a:r>
              <a:rPr lang="ru-RU" sz="3600" dirty="0" smtClean="0">
                <a:solidFill>
                  <a:schemeClr val="bg1"/>
                </a:solidFill>
              </a:rPr>
              <a:t>чтоб приукрасить их, чтоб сделать</a:t>
            </a:r>
            <a:r>
              <a:rPr lang="ru-RU" sz="3600" dirty="0" smtClean="0"/>
              <a:t> сказочнее. Обычно в вымыслах реб</a:t>
            </a:r>
            <a:r>
              <a:rPr lang="ru-RU" sz="3600" dirty="0" smtClean="0">
                <a:solidFill>
                  <a:schemeClr val="bg1"/>
                </a:solidFill>
              </a:rPr>
              <a:t>енок сам герой своих рассказов</a:t>
            </a:r>
            <a:r>
              <a:rPr lang="ru-RU" sz="3600" dirty="0" smtClean="0"/>
              <a:t>, и это очень нравится ему</a:t>
            </a:r>
            <a:r>
              <a:rPr lang="ru-RU" sz="3600" dirty="0" smtClean="0">
                <a:solidFill>
                  <a:schemeClr val="bg1"/>
                </a:solidFill>
              </a:rPr>
              <a:t>, и даже воодушевляет. Малыш невольно </a:t>
            </a:r>
            <a:r>
              <a:rPr lang="ru-RU" sz="3600" dirty="0" smtClean="0"/>
              <a:t>верит сам тому, что говорит</a:t>
            </a:r>
            <a:r>
              <a:rPr lang="ru-RU" sz="3600" dirty="0" smtClean="0">
                <a:solidFill>
                  <a:schemeClr val="bg1"/>
                </a:solidFill>
              </a:rPr>
              <a:t>, и выдумки не омрачают его будни. </a:t>
            </a:r>
            <a:r>
              <a:rPr lang="ru-RU" sz="3600" dirty="0" smtClean="0"/>
              <a:t>Его также мало волнует и преднамеренная ложь. А родителей она волнует, особенно тогда, когда период "белой" и "безвинной" лжи, в какой-то мере даже возрастной, затягивается, и ложь становится привычкой, защитой или нападением ребенка.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dirty="0" smtClean="0"/>
              <a:t>Поучительная сказка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29266" y="1071546"/>
            <a:ext cx="3614734" cy="5166376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Самая известная история Пиноккио еще в раннем возрасте учит детей тому, что ложь не приводит к добру. Прочитав сказку, ребенок понимает, что у героя растет нос сразу же после того, как он скажет неправду и это его выдает. Возможно малыш начинает осознавать, что рано или поздно все тайное становится явным. Некоторые из них прислушиваются к притче сказки, другие считают что сочиненная сказка сама не содержит ни капли правды, а ведь в раннем возрасте нормальный ребенок должен верить в чудеса.</a:t>
            </a:r>
            <a:endParaRPr lang="ru-RU" dirty="0"/>
          </a:p>
        </p:txBody>
      </p:sp>
      <p:pic>
        <p:nvPicPr>
          <p:cNvPr id="4" name="Рисунок 3" descr="Pinocchi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1142984"/>
            <a:ext cx="5857885" cy="5715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Высказывания о лжи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600" dirty="0" smtClean="0">
                <a:solidFill>
                  <a:srgbClr val="C00000"/>
                </a:solidFill>
              </a:rPr>
              <a:t>Человек, не способный обмануть самого себя, едва ли сможет обмануть других. (</a:t>
            </a:r>
            <a:r>
              <a:rPr lang="ru-RU" sz="1600" b="1" u="sng" dirty="0" smtClean="0">
                <a:solidFill>
                  <a:srgbClr val="C00000"/>
                </a:solidFill>
                <a:hlinkClick r:id="rId2" tooltip="афоризмы Марк Твен"/>
              </a:rPr>
              <a:t>Марк Твен</a:t>
            </a:r>
            <a:r>
              <a:rPr lang="ru-RU" sz="1600" dirty="0" smtClean="0">
                <a:solidFill>
                  <a:srgbClr val="C00000"/>
                </a:solidFill>
              </a:rPr>
              <a:t> /</a:t>
            </a:r>
          </a:p>
          <a:p>
            <a:r>
              <a:rPr lang="ru-RU" sz="1600" dirty="0" smtClean="0">
                <a:solidFill>
                  <a:srgbClr val="C00000"/>
                </a:solidFill>
              </a:rPr>
              <a:t>Если мужчина утверждает, что он в доме </a:t>
            </a:r>
            <a:r>
              <a:rPr lang="ru-RU" sz="1600" u="sng" dirty="0" smtClean="0">
                <a:solidFill>
                  <a:srgbClr val="C00000"/>
                </a:solidFill>
                <a:hlinkClick r:id="rId3" tooltip="хозяин"/>
              </a:rPr>
              <a:t>хозяин</a:t>
            </a:r>
            <a:r>
              <a:rPr lang="ru-RU" sz="1600" dirty="0" smtClean="0">
                <a:solidFill>
                  <a:srgbClr val="C00000"/>
                </a:solidFill>
              </a:rPr>
              <a:t>, значит, он и в других случаях лжет. (</a:t>
            </a:r>
            <a:r>
              <a:rPr lang="ru-RU" sz="1600" b="1" u="sng" dirty="0" smtClean="0">
                <a:solidFill>
                  <a:srgbClr val="C00000"/>
                </a:solidFill>
                <a:hlinkClick r:id="rId2" tooltip="афоризмы Марк Твен"/>
              </a:rPr>
              <a:t>Марк Твен</a:t>
            </a:r>
            <a:r>
              <a:rPr lang="ru-RU" sz="1600" dirty="0" smtClean="0">
                <a:solidFill>
                  <a:srgbClr val="C00000"/>
                </a:solidFill>
              </a:rPr>
              <a:t>)</a:t>
            </a:r>
          </a:p>
          <a:p>
            <a:r>
              <a:rPr lang="ru-RU" sz="1600" dirty="0" smtClean="0">
                <a:solidFill>
                  <a:srgbClr val="C00000"/>
                </a:solidFill>
              </a:rPr>
              <a:t>Говори правду, и тогда не </a:t>
            </a:r>
            <a:r>
              <a:rPr lang="ru-RU" sz="1600" dirty="0" err="1" smtClean="0">
                <a:solidFill>
                  <a:srgbClr val="C00000"/>
                </a:solidFill>
              </a:rPr>
              <a:t>прийдется</a:t>
            </a:r>
            <a:r>
              <a:rPr lang="ru-RU" sz="1600" dirty="0" smtClean="0">
                <a:solidFill>
                  <a:srgbClr val="C00000"/>
                </a:solidFill>
              </a:rPr>
              <a:t> ничего запоминать. (</a:t>
            </a:r>
            <a:r>
              <a:rPr lang="ru-RU" sz="1600" b="1" u="sng" dirty="0" smtClean="0">
                <a:solidFill>
                  <a:srgbClr val="C00000"/>
                </a:solidFill>
                <a:hlinkClick r:id="rId2" tooltip="афоризмы Марк Твен"/>
              </a:rPr>
              <a:t>Марк Твен</a:t>
            </a:r>
            <a:r>
              <a:rPr lang="ru-RU" sz="1600" dirty="0" smtClean="0">
                <a:solidFill>
                  <a:srgbClr val="C00000"/>
                </a:solidFill>
              </a:rPr>
              <a:t>)</a:t>
            </a:r>
          </a:p>
          <a:p>
            <a:r>
              <a:rPr lang="ru-RU" sz="1600" dirty="0" smtClean="0">
                <a:solidFill>
                  <a:srgbClr val="C00000"/>
                </a:solidFill>
              </a:rPr>
              <a:t>Я не похож на Вашингтона: мои </a:t>
            </a:r>
            <a:r>
              <a:rPr lang="ru-RU" sz="1600" u="sng" dirty="0" smtClean="0">
                <a:solidFill>
                  <a:srgbClr val="C00000"/>
                </a:solidFill>
                <a:hlinkClick r:id="rId4" tooltip="принципы"/>
              </a:rPr>
              <a:t>принципы</a:t>
            </a:r>
            <a:r>
              <a:rPr lang="ru-RU" sz="1600" dirty="0" smtClean="0">
                <a:solidFill>
                  <a:srgbClr val="C00000"/>
                </a:solidFill>
              </a:rPr>
              <a:t> выше и величественнее. Вашингтон просто не мог лгать. Я могу, но воздерживаюсь. (</a:t>
            </a:r>
            <a:r>
              <a:rPr lang="ru-RU" sz="1600" b="1" u="sng" dirty="0" smtClean="0">
                <a:solidFill>
                  <a:srgbClr val="C00000"/>
                </a:solidFill>
                <a:hlinkClick r:id="rId2" tooltip="афоризмы Марк Твен"/>
              </a:rPr>
              <a:t>Марк Твен</a:t>
            </a:r>
            <a:r>
              <a:rPr lang="ru-RU" sz="1600" dirty="0" smtClean="0">
                <a:solidFill>
                  <a:srgbClr val="C00000"/>
                </a:solidFill>
              </a:rPr>
              <a:t>)</a:t>
            </a:r>
          </a:p>
          <a:p>
            <a:r>
              <a:rPr lang="ru-RU" sz="1600" dirty="0" smtClean="0">
                <a:solidFill>
                  <a:srgbClr val="C00000"/>
                </a:solidFill>
              </a:rPr>
              <a:t>Ложь, сказанная с добрым намерением, спасительнее истины, сеющей раздоры  (</a:t>
            </a:r>
            <a:r>
              <a:rPr lang="ru-RU" sz="1600" b="1" u="sng" dirty="0" smtClean="0">
                <a:solidFill>
                  <a:srgbClr val="C00000"/>
                </a:solidFill>
                <a:hlinkClick r:id="rId5" tooltip="афоризмы М. Саади"/>
              </a:rPr>
              <a:t>М. Саади</a:t>
            </a:r>
            <a:r>
              <a:rPr lang="ru-RU" sz="1600" dirty="0" smtClean="0">
                <a:solidFill>
                  <a:srgbClr val="C00000"/>
                </a:solidFill>
              </a:rPr>
              <a:t>)</a:t>
            </a:r>
          </a:p>
          <a:p>
            <a:r>
              <a:rPr lang="ru-RU" sz="1600" dirty="0" smtClean="0">
                <a:solidFill>
                  <a:srgbClr val="C00000"/>
                </a:solidFill>
              </a:rPr>
              <a:t>Ложь несет душе и телу бесконечные мученья. (</a:t>
            </a:r>
            <a:r>
              <a:rPr lang="ru-RU" sz="1600" b="1" u="sng" dirty="0" smtClean="0">
                <a:solidFill>
                  <a:srgbClr val="C00000"/>
                </a:solidFill>
                <a:hlinkClick r:id="rId6" tooltip="афоризмы Шота Руставели"/>
              </a:rPr>
              <a:t>Шота Руставели</a:t>
            </a:r>
            <a:r>
              <a:rPr lang="ru-RU" sz="1600" dirty="0" smtClean="0">
                <a:solidFill>
                  <a:srgbClr val="C00000"/>
                </a:solidFill>
              </a:rPr>
              <a:t>)</a:t>
            </a:r>
          </a:p>
          <a:p>
            <a:r>
              <a:rPr lang="ru-RU" sz="1600" dirty="0" smtClean="0">
                <a:solidFill>
                  <a:srgbClr val="C00000"/>
                </a:solidFill>
              </a:rPr>
              <a:t>В душе людской есть уголок, куда никто не вхож. И людям даже невдомёк, что там таится ложь.</a:t>
            </a:r>
          </a:p>
          <a:p>
            <a:r>
              <a:rPr lang="ru-RU" sz="1600" dirty="0" smtClean="0">
                <a:solidFill>
                  <a:srgbClr val="C00000"/>
                </a:solidFill>
              </a:rPr>
              <a:t>Вопрос: кто </a:t>
            </a:r>
            <a:r>
              <a:rPr lang="ru-RU" sz="1600" u="sng" dirty="0" smtClean="0">
                <a:solidFill>
                  <a:srgbClr val="C00000"/>
                </a:solidFill>
                <a:hlinkClick r:id="rId7" tooltip="больше"/>
              </a:rPr>
              <a:t>больше</a:t>
            </a:r>
            <a:r>
              <a:rPr lang="ru-RU" sz="1600" dirty="0" smtClean="0">
                <a:solidFill>
                  <a:srgbClr val="C00000"/>
                </a:solidFill>
              </a:rPr>
              <a:t> лжет: тот, кто говорит неправду, или тот, кто не верит этому, кивая в знак согласия? (</a:t>
            </a:r>
            <a:r>
              <a:rPr lang="ru-RU" sz="1600" b="1" u="sng" dirty="0" smtClean="0">
                <a:solidFill>
                  <a:srgbClr val="C00000"/>
                </a:solidFill>
                <a:hlinkClick r:id="rId8" tooltip="афоризмы Павленко Валерий Юрьевич"/>
              </a:rPr>
              <a:t>Павленко Валерий Юрьевич</a:t>
            </a:r>
            <a:r>
              <a:rPr lang="ru-RU" sz="1600" dirty="0" smtClean="0">
                <a:solidFill>
                  <a:srgbClr val="C00000"/>
                </a:solidFill>
              </a:rPr>
              <a:t>)</a:t>
            </a:r>
          </a:p>
          <a:p>
            <a:r>
              <a:rPr lang="ru-RU" sz="1600" dirty="0" smtClean="0">
                <a:solidFill>
                  <a:srgbClr val="C00000"/>
                </a:solidFill>
              </a:rPr>
              <a:t>Лжец - </a:t>
            </a:r>
            <a:r>
              <a:rPr lang="ru-RU" sz="1600" u="sng" dirty="0" smtClean="0">
                <a:solidFill>
                  <a:srgbClr val="C00000"/>
                </a:solidFill>
                <a:hlinkClick r:id="rId9" tooltip="всё"/>
              </a:rPr>
              <a:t>всё</a:t>
            </a:r>
            <a:r>
              <a:rPr lang="ru-RU" sz="1600" dirty="0" smtClean="0">
                <a:solidFill>
                  <a:srgbClr val="C00000"/>
                </a:solidFill>
              </a:rPr>
              <a:t> равно, что вор, только вор крадет твоё имущество, а лжец - твой ум(</a:t>
            </a:r>
            <a:r>
              <a:rPr lang="ru-RU" sz="1600" b="1" u="sng" dirty="0" err="1" smtClean="0">
                <a:solidFill>
                  <a:srgbClr val="C00000"/>
                </a:solidFill>
                <a:hlinkClick r:id="rId10" tooltip="афоризмы Аль-Хусри"/>
              </a:rPr>
              <a:t>Аль-Хусри</a:t>
            </a:r>
            <a:r>
              <a:rPr lang="ru-RU" sz="1600" dirty="0" smtClean="0">
                <a:solidFill>
                  <a:srgbClr val="C00000"/>
                </a:solidFill>
              </a:rPr>
              <a:t>)</a:t>
            </a:r>
          </a:p>
          <a:p>
            <a:r>
              <a:rPr lang="ru-RU" sz="1600" dirty="0" smtClean="0">
                <a:solidFill>
                  <a:srgbClr val="C00000"/>
                </a:solidFill>
              </a:rPr>
              <a:t>Ничто притворное не может быть </a:t>
            </a:r>
            <a:r>
              <a:rPr lang="ru-RU" sz="1600" dirty="0" err="1" smtClean="0">
                <a:solidFill>
                  <a:srgbClr val="C00000"/>
                </a:solidFill>
              </a:rPr>
              <a:t>прдолжительным</a:t>
            </a:r>
            <a:r>
              <a:rPr lang="ru-RU" sz="1600" dirty="0" smtClean="0">
                <a:solidFill>
                  <a:srgbClr val="C00000"/>
                </a:solidFill>
              </a:rPr>
              <a:t>. (</a:t>
            </a:r>
            <a:r>
              <a:rPr lang="ru-RU" sz="1600" b="1" u="sng" dirty="0" smtClean="0">
                <a:solidFill>
                  <a:srgbClr val="C00000"/>
                </a:solidFill>
                <a:hlinkClick r:id="rId11" tooltip="афоризмы Ян Амос Каменский"/>
              </a:rPr>
              <a:t>Ян </a:t>
            </a:r>
            <a:r>
              <a:rPr lang="ru-RU" sz="1600" b="1" u="sng" dirty="0" err="1" smtClean="0">
                <a:solidFill>
                  <a:srgbClr val="C00000"/>
                </a:solidFill>
                <a:hlinkClick r:id="rId11" tooltip="афоризмы Ян Амос Каменский"/>
              </a:rPr>
              <a:t>Амос</a:t>
            </a:r>
            <a:r>
              <a:rPr lang="ru-RU" sz="1600" b="1" u="sng" dirty="0" smtClean="0">
                <a:solidFill>
                  <a:srgbClr val="C00000"/>
                </a:solidFill>
                <a:hlinkClick r:id="rId11" tooltip="афоризмы Ян Амос Каменский"/>
              </a:rPr>
              <a:t> Каменский</a:t>
            </a:r>
            <a:r>
              <a:rPr lang="ru-RU" sz="1600" dirty="0" smtClean="0">
                <a:solidFill>
                  <a:srgbClr val="C00000"/>
                </a:solidFill>
              </a:rPr>
              <a:t>)</a:t>
            </a:r>
          </a:p>
          <a:p>
            <a:r>
              <a:rPr lang="ru-RU" sz="1600" dirty="0" smtClean="0">
                <a:solidFill>
                  <a:srgbClr val="C00000"/>
                </a:solidFill>
              </a:rPr>
              <a:t>Лгут прежде всего тем, кого любят. (</a:t>
            </a:r>
            <a:r>
              <a:rPr lang="ru-RU" sz="1600" b="1" u="sng" dirty="0" smtClean="0">
                <a:solidFill>
                  <a:srgbClr val="C00000"/>
                </a:solidFill>
                <a:hlinkClick r:id="rId12" tooltip="афоризмы Надин де'Ротшильд"/>
              </a:rPr>
              <a:t>Надин </a:t>
            </a:r>
            <a:r>
              <a:rPr lang="ru-RU" sz="1600" b="1" u="sng" dirty="0" err="1" smtClean="0">
                <a:solidFill>
                  <a:srgbClr val="C00000"/>
                </a:solidFill>
                <a:hlinkClick r:id="rId12" tooltip="афоризмы Надин де'Ротшильд"/>
              </a:rPr>
              <a:t>де'Ротшильд</a:t>
            </a:r>
            <a:r>
              <a:rPr lang="ru-RU" sz="1600" dirty="0" smtClean="0">
                <a:solidFill>
                  <a:srgbClr val="C00000"/>
                </a:solidFill>
              </a:rPr>
              <a:t>)</a:t>
            </a:r>
          </a:p>
          <a:p>
            <a:r>
              <a:rPr lang="ru-RU" sz="1600" dirty="0" smtClean="0">
                <a:solidFill>
                  <a:srgbClr val="C00000"/>
                </a:solidFill>
              </a:rPr>
              <a:t> </a:t>
            </a:r>
          </a:p>
          <a:p>
            <a:endParaRPr lang="ru-RU" sz="1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исследования (опрос)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914400" y="1571612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исследования (опрос)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исследования (опрос)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Наши исследования (опрос)</a:t>
            </a:r>
            <a:br>
              <a:rPr lang="ru-RU" dirty="0" smtClean="0"/>
            </a:br>
            <a:r>
              <a:rPr lang="ru-RU" dirty="0" smtClean="0"/>
              <a:t>средний показатель по школе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Говорить правду полезно для здоровья?</a:t>
            </a:r>
            <a:endParaRPr lang="ru-RU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0" y="1812608"/>
            <a:ext cx="549798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Все добровольцы сошлись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 том, что и не подозревали,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как сильно ложь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может вредить им жизнь.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(по результатам исследования американских ученых).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30" name="Picture 6" descr="F:\Ложь\Картинки\x_4d3394b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571612"/>
            <a:ext cx="4000496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3600" dirty="0" smtClean="0">
                <a:solidFill>
                  <a:schemeClr val="accent2"/>
                </a:solidFill>
              </a:rPr>
              <a:t>Содержание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b="1" dirty="0" smtClean="0">
                <a:solidFill>
                  <a:schemeClr val="hlink"/>
                </a:solidFill>
              </a:rPr>
              <a:t>I</a:t>
            </a:r>
            <a:r>
              <a:rPr lang="ru-RU" sz="2400" b="1" dirty="0" smtClean="0">
                <a:solidFill>
                  <a:schemeClr val="hlink"/>
                </a:solidFill>
              </a:rPr>
              <a:t>.Введение: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solidFill>
                  <a:srgbClr val="CC0000"/>
                </a:solidFill>
              </a:rPr>
              <a:t> - актуальность;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solidFill>
                  <a:srgbClr val="CC0000"/>
                </a:solidFill>
              </a:rPr>
              <a:t> - цели;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solidFill>
                  <a:srgbClr val="CC0000"/>
                </a:solidFill>
              </a:rPr>
              <a:t> - задачи;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solidFill>
                  <a:srgbClr val="CC0000"/>
                </a:solidFill>
              </a:rPr>
              <a:t> - объект исследования;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solidFill>
                  <a:srgbClr val="CC0000"/>
                </a:solidFill>
              </a:rPr>
              <a:t> - методы исследования;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>
                <a:solidFill>
                  <a:schemeClr val="hlink"/>
                </a:solidFill>
              </a:rPr>
              <a:t>II</a:t>
            </a:r>
            <a:r>
              <a:rPr lang="ru-RU" sz="2400" b="1" dirty="0" smtClean="0">
                <a:solidFill>
                  <a:schemeClr val="hlink"/>
                </a:solidFill>
              </a:rPr>
              <a:t>. Объекты исследования: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solidFill>
                  <a:srgbClr val="CC0000"/>
                </a:solidFill>
              </a:rPr>
              <a:t> </a:t>
            </a:r>
            <a:r>
              <a:rPr lang="ru-RU" sz="2000" dirty="0" smtClean="0">
                <a:solidFill>
                  <a:srgbClr val="CC0000"/>
                </a:solidFill>
              </a:rPr>
              <a:t>2.1. . Ложь с точки зрения происхождения и употребления.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solidFill>
                  <a:srgbClr val="CC0000"/>
                </a:solidFill>
              </a:rPr>
              <a:t> 2.2.Исследование</a:t>
            </a:r>
            <a:r>
              <a:rPr lang="en-US" sz="2000" dirty="0" smtClean="0">
                <a:solidFill>
                  <a:srgbClr val="CC0000"/>
                </a:solidFill>
              </a:rPr>
              <a:t> </a:t>
            </a:r>
            <a:r>
              <a:rPr lang="ru-RU" sz="2000" dirty="0" smtClean="0">
                <a:solidFill>
                  <a:srgbClr val="CC0000"/>
                </a:solidFill>
              </a:rPr>
              <a:t>употребления  лжи в разных возрастных группах ;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>
                <a:solidFill>
                  <a:schemeClr val="hlink"/>
                </a:solidFill>
              </a:rPr>
              <a:t>III</a:t>
            </a:r>
            <a:r>
              <a:rPr lang="ru-RU" sz="2400" b="1" dirty="0" smtClean="0">
                <a:solidFill>
                  <a:schemeClr val="hlink"/>
                </a:solidFill>
              </a:rPr>
              <a:t>. Заключение.</a:t>
            </a:r>
          </a:p>
          <a:p>
            <a:pPr eaLnBrk="1" hangingPunct="1">
              <a:lnSpc>
                <a:spcPct val="80000"/>
              </a:lnSpc>
            </a:pPr>
            <a:endParaRPr lang="ru-RU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z="2000" dirty="0" smtClean="0">
              <a:solidFill>
                <a:schemeClr val="accent2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4000" b="1" dirty="0" smtClean="0">
                <a:solidFill>
                  <a:schemeClr val="hlink"/>
                </a:solidFill>
              </a:rPr>
              <a:t>III</a:t>
            </a:r>
            <a:r>
              <a:rPr lang="ru-RU" sz="4000" b="1" dirty="0" smtClean="0">
                <a:solidFill>
                  <a:schemeClr val="hlink"/>
                </a:solidFill>
              </a:rPr>
              <a:t>. Заключение.</a:t>
            </a:r>
            <a:endParaRPr lang="ru-RU" dirty="0" smtClean="0"/>
          </a:p>
          <a:p>
            <a:pPr eaLnBrk="1" hangingPunct="1">
              <a:buFontTx/>
              <a:buNone/>
            </a:pPr>
            <a:r>
              <a:rPr lang="ru-RU" dirty="0" smtClean="0">
                <a:solidFill>
                  <a:srgbClr val="CC0000"/>
                </a:solidFill>
              </a:rPr>
              <a:t>Исследовав ложь с точки зрения происхождения и употребления, мы думаем, что молодые люди поймут и осознают все минусы и плюсы использования лжи и вранья в своей жизни. Ведь солгавши раз, другой раз </a:t>
            </a:r>
            <a:r>
              <a:rPr lang="ru-RU" smtClean="0">
                <a:solidFill>
                  <a:srgbClr val="CC0000"/>
                </a:solidFill>
              </a:rPr>
              <a:t>вам никто не поверит</a:t>
            </a:r>
            <a:r>
              <a:rPr lang="ru-RU" dirty="0" smtClean="0">
                <a:solidFill>
                  <a:srgbClr val="CC0000"/>
                </a:solidFill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Список литературы.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51510" indent="-514350">
              <a:buFont typeface="+mj-lt"/>
              <a:buAutoNum type="arabicPeriod"/>
            </a:pPr>
            <a:r>
              <a:rPr lang="ru-RU" dirty="0" smtClean="0"/>
              <a:t>Толковый словарь В.И.Даля.</a:t>
            </a:r>
          </a:p>
          <a:p>
            <a:pPr marL="651510" indent="-514350">
              <a:buFont typeface="+mj-lt"/>
              <a:buAutoNum type="arabicPeriod"/>
            </a:pPr>
            <a:r>
              <a:rPr lang="ru-RU" dirty="0" smtClean="0"/>
              <a:t>Толковый словарь С.И.Ожегова</a:t>
            </a:r>
          </a:p>
          <a:p>
            <a:pPr marL="651510" indent="-514350">
              <a:buFont typeface="+mj-lt"/>
              <a:buAutoNum type="arabicPeriod"/>
            </a:pPr>
            <a:r>
              <a:rPr lang="ru-RU" dirty="0" smtClean="0"/>
              <a:t>Свободная энциклопедия </a:t>
            </a:r>
            <a:r>
              <a:rPr lang="en-US" dirty="0" smtClean="0"/>
              <a:t>ru.wikipedia.org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dirty="0" smtClean="0">
                <a:solidFill>
                  <a:srgbClr val="B20A3E"/>
                </a:solidFill>
              </a:rPr>
              <a:t>Многие люди по большей части  прибегают ко лжи. Какой именно, анализировала наша исследовательская группа.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>
                <a:solidFill>
                  <a:srgbClr val="C00000"/>
                </a:solidFill>
              </a:rPr>
              <a:t>Необходимо сделать так, чтобы человечество не погрязло во лжи.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z="2000" dirty="0" smtClean="0">
              <a:solidFill>
                <a:schemeClr val="accent2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b="1" u="sng" dirty="0" smtClean="0">
                <a:solidFill>
                  <a:schemeClr val="hlink"/>
                </a:solidFill>
              </a:rPr>
              <a:t>Цель:</a:t>
            </a:r>
            <a:r>
              <a:rPr lang="ru-RU" dirty="0" smtClean="0">
                <a:solidFill>
                  <a:srgbClr val="CC0000"/>
                </a:solidFill>
              </a:rPr>
              <a:t> вести работу с</a:t>
            </a:r>
            <a:r>
              <a:rPr lang="ru-RU" sz="2800" dirty="0" smtClean="0">
                <a:solidFill>
                  <a:srgbClr val="CC0000"/>
                </a:solidFill>
              </a:rPr>
              <a:t> учащимися среднего и младшего школьного возраста на тему «Ложь и враньё» .</a:t>
            </a:r>
          </a:p>
          <a:p>
            <a:pPr eaLnBrk="1" hangingPunct="1">
              <a:lnSpc>
                <a:spcPct val="90000"/>
              </a:lnSpc>
            </a:pPr>
            <a:r>
              <a:rPr lang="ru-RU" b="1" u="sng" dirty="0" smtClean="0">
                <a:solidFill>
                  <a:schemeClr val="hlink"/>
                </a:solidFill>
              </a:rPr>
              <a:t>Задачи: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ru-RU" sz="2800" dirty="0" smtClean="0">
                <a:solidFill>
                  <a:srgbClr val="CC0000"/>
                </a:solidFill>
              </a:rPr>
              <a:t>дать понятие значения слов «ложь» и «враньё» ;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ru-RU" sz="2800" dirty="0" smtClean="0">
                <a:solidFill>
                  <a:srgbClr val="CC0000"/>
                </a:solidFill>
              </a:rPr>
              <a:t>развивать  нравственное чутье;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ru-RU" sz="2800" dirty="0" smtClean="0">
                <a:solidFill>
                  <a:srgbClr val="CC0000"/>
                </a:solidFill>
              </a:rPr>
              <a:t>развивать навыки самостоятельной исследовательской работы, работы со словарём.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ru-RU" sz="2800" dirty="0" smtClean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z="2000" dirty="0" smtClean="0">
              <a:solidFill>
                <a:schemeClr val="accent2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b="1" u="sng" dirty="0" smtClean="0">
                <a:solidFill>
                  <a:schemeClr val="hlink"/>
                </a:solidFill>
              </a:rPr>
              <a:t>Объект исследования:</a:t>
            </a:r>
            <a:r>
              <a:rPr lang="ru-RU" dirty="0" smtClean="0">
                <a:solidFill>
                  <a:srgbClr val="CC0000"/>
                </a:solidFill>
              </a:rPr>
              <a:t> ложь с точки зрения происхождения и употребления.</a:t>
            </a:r>
          </a:p>
          <a:p>
            <a:pPr eaLnBrk="1" hangingPunct="1">
              <a:lnSpc>
                <a:spcPct val="90000"/>
              </a:lnSpc>
            </a:pPr>
            <a:endParaRPr lang="ru-RU" dirty="0" smtClean="0">
              <a:solidFill>
                <a:srgbClr val="CC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ru-RU" b="1" u="sng" dirty="0" smtClean="0">
                <a:solidFill>
                  <a:schemeClr val="hlink"/>
                </a:solidFill>
              </a:rPr>
              <a:t>Методы исследования:</a:t>
            </a:r>
            <a:r>
              <a:rPr lang="ru-RU" b="1" u="sng" dirty="0" smtClean="0">
                <a:solidFill>
                  <a:srgbClr val="CC0000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ru-RU" dirty="0" smtClean="0">
                <a:solidFill>
                  <a:srgbClr val="CC0000"/>
                </a:solidFill>
              </a:rPr>
              <a:t>проблемный метод;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ru-RU" dirty="0" smtClean="0">
                <a:solidFill>
                  <a:srgbClr val="CC0000"/>
                </a:solidFill>
              </a:rPr>
              <a:t>поисковый метод;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ru-RU" dirty="0" smtClean="0">
                <a:solidFill>
                  <a:srgbClr val="CC0000"/>
                </a:solidFill>
              </a:rPr>
              <a:t>метод информатизации;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ru-RU" dirty="0" smtClean="0">
                <a:solidFill>
                  <a:srgbClr val="CC0000"/>
                </a:solidFill>
              </a:rPr>
              <a:t>метод исследования.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ru-RU" dirty="0" smtClean="0">
              <a:solidFill>
                <a:srgbClr val="CC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l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18610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Ложь. Что это?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2066" y="0"/>
            <a:ext cx="4071934" cy="7000900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/>
              <a:t>ЛГАТЬ, </a:t>
            </a:r>
            <a:r>
              <a:rPr lang="ru-RU" b="1" i="1" dirty="0" err="1" smtClean="0"/>
              <a:t>лыгну́ть</a:t>
            </a:r>
            <a:r>
              <a:rPr lang="ru-RU" b="1" i="1" dirty="0" smtClean="0"/>
              <a:t>, </a:t>
            </a:r>
            <a:r>
              <a:rPr lang="ru-RU" b="1" i="1" dirty="0" err="1" smtClean="0"/>
              <a:t>лыга́ть</a:t>
            </a:r>
            <a:r>
              <a:rPr lang="ru-RU" dirty="0" smtClean="0"/>
              <a:t>, врать, говорить или писать ложь, неправду, противное истине. Иногда </a:t>
            </a:r>
            <a:r>
              <a:rPr lang="ru-RU" b="1" i="1" dirty="0" err="1" smtClean="0"/>
              <a:t>лже́тся</a:t>
            </a:r>
            <a:r>
              <a:rPr lang="ru-RU" dirty="0" smtClean="0"/>
              <a:t> безличное.</a:t>
            </a:r>
            <a:r>
              <a:rPr lang="ru-RU" i="1" dirty="0" smtClean="0"/>
              <a:t> Ложь</a:t>
            </a:r>
            <a:r>
              <a:rPr lang="ru-RU" dirty="0" smtClean="0"/>
              <a:t> также то, что солгано, слова, речи, противные истине, </a:t>
            </a:r>
            <a:r>
              <a:rPr lang="ru-RU" i="1" dirty="0" smtClean="0"/>
              <a:t>лганье́. Ложью свет пройдешь, да назад не вернешься.</a:t>
            </a:r>
            <a:r>
              <a:rPr lang="ru-RU" b="1" i="1" dirty="0" smtClean="0"/>
              <a:t> </a:t>
            </a:r>
            <a:r>
              <a:rPr lang="ru-RU" b="1" i="1" dirty="0" err="1" smtClean="0"/>
              <a:t>Ло́жный</a:t>
            </a:r>
            <a:r>
              <a:rPr lang="ru-RU" i="1" dirty="0" smtClean="0"/>
              <a:t> неистинный, неправдивый, неправедный, противный истине или истинному. Ложный ответ, облыжный, скрывающий, искажающий истину, обман; - слух, неосновательная, неправая молва; - поступок, обман, мошенничество, подлог; - камень поддельный, или же природный, но похожий на иной; - </a:t>
            </a:r>
            <a:r>
              <a:rPr lang="ru-RU" i="1" dirty="0" err="1" smtClean="0"/>
              <a:t>кристал</a:t>
            </a:r>
            <a:r>
              <a:rPr lang="ru-RU" i="1" dirty="0" smtClean="0"/>
              <a:t>, ложная </a:t>
            </a:r>
            <a:r>
              <a:rPr lang="ru-RU" i="1" dirty="0" err="1" smtClean="0"/>
              <a:t>самогранка</a:t>
            </a:r>
            <a:r>
              <a:rPr lang="ru-RU" i="1" dirty="0" smtClean="0"/>
              <a:t>, </a:t>
            </a:r>
            <a:r>
              <a:rPr lang="ru-RU" i="1" dirty="0" err="1" smtClean="0"/>
              <a:t>лжекристал</a:t>
            </a:r>
            <a:r>
              <a:rPr lang="ru-RU" i="1" dirty="0" smtClean="0"/>
              <a:t>, ископаемое, случайно принявшее </a:t>
            </a:r>
            <a:r>
              <a:rPr lang="ru-RU" i="1" dirty="0" err="1" smtClean="0"/>
              <a:t>несвойственый</a:t>
            </a:r>
            <a:r>
              <a:rPr lang="ru-RU" i="1" dirty="0" smtClean="0"/>
              <a:t> ему, чужой </a:t>
            </a:r>
            <a:r>
              <a:rPr lang="ru-RU" i="1" dirty="0" err="1" smtClean="0"/>
              <a:t>гранный</a:t>
            </a:r>
            <a:r>
              <a:rPr lang="ru-RU" i="1" dirty="0" smtClean="0"/>
              <a:t> вид; - дробь, в которой заключается целое число, хотя она выражена дробью. </a:t>
            </a:r>
            <a:r>
              <a:rPr lang="ru-RU" b="1" i="1" dirty="0" err="1" smtClean="0"/>
              <a:t>Лжи́вый</a:t>
            </a:r>
            <a:r>
              <a:rPr lang="ru-RU" i="1" dirty="0" smtClean="0"/>
              <a:t> о человеке облыжный, двуязычный, склонный ко лжи: о словах или поступках: ложный, противный истине.</a:t>
            </a:r>
            <a:r>
              <a:rPr lang="ru-RU" dirty="0" smtClean="0"/>
              <a:t> </a:t>
            </a:r>
            <a:r>
              <a:rPr lang="ru-RU" i="1" dirty="0" smtClean="0"/>
              <a:t>Феномен лжи широко исследуется психологии и психолингвистике.(из Толкового словаря В.Даля)</a:t>
            </a:r>
            <a:endParaRPr lang="ru-RU" dirty="0" smtClean="0"/>
          </a:p>
          <a:p>
            <a:r>
              <a:rPr lang="ru-RU" dirty="0" smtClean="0"/>
              <a:t>Ложь— ЛОЖЬ, </a:t>
            </a:r>
            <a:r>
              <a:rPr lang="ru-RU" dirty="0" err="1" smtClean="0"/>
              <a:t>лжи.Намеренное</a:t>
            </a:r>
            <a:r>
              <a:rPr lang="ru-RU" dirty="0" smtClean="0"/>
              <a:t> искажение истины, неправда, обман. Уличить во лжи. Мысль изречённая есть л. (афоризм). Л. во спасение и святая л. (оправданная необходимостью, с благой целью; книжн.). У лжи короткие ноги (посл.). (Толковый словарь Ожегова)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F:\Ложь\Картинки\poligra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1"/>
            <a:ext cx="5072066" cy="3857628"/>
          </a:xfrm>
          <a:prstGeom prst="rect">
            <a:avLst/>
          </a:prstGeom>
          <a:noFill/>
        </p:spPr>
      </p:pic>
      <p:pic>
        <p:nvPicPr>
          <p:cNvPr id="1027" name="Picture 3" descr="F:\Ложь\Картинки\totals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00372"/>
            <a:ext cx="6010010" cy="385762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6858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400" dirty="0" smtClean="0">
                <a:solidFill>
                  <a:srgbClr val="C00000"/>
                </a:solidFill>
              </a:rPr>
              <a:t>В 20-х годах офицер калифорнийской полиции Дж. </a:t>
            </a:r>
            <a:r>
              <a:rPr lang="ru-RU" sz="2400" dirty="0" err="1" smtClean="0">
                <a:solidFill>
                  <a:srgbClr val="C00000"/>
                </a:solidFill>
              </a:rPr>
              <a:t>Ларсен</a:t>
            </a:r>
            <a:r>
              <a:rPr lang="ru-RU" sz="2400" dirty="0" smtClean="0">
                <a:solidFill>
                  <a:srgbClr val="C00000"/>
                </a:solidFill>
              </a:rPr>
              <a:t> разработал первый портативный полиграф. Аппарат одновременно регистрировал кровяное давление, пульс и дыхание. С его помощью проводились проверки лиц, подозревавшихся в уголовных преступлениях, разыскивались тела жертв и т.д. 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708400" y="549275"/>
            <a:ext cx="153285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srgbClr val="0033CC"/>
                </a:solidFill>
              </a:rPr>
              <a:t>Ложь</a:t>
            </a:r>
            <a:endParaRPr lang="ru-RU" sz="4400" dirty="0">
              <a:solidFill>
                <a:srgbClr val="0033CC"/>
              </a:solidFill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714612" y="4643446"/>
            <a:ext cx="25538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Ложь во благо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571472" y="2143116"/>
            <a:ext cx="21269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Детская ложь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0" y="285728"/>
            <a:ext cx="23584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Мистификация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 flipH="1" flipV="1">
            <a:off x="2357422" y="571480"/>
            <a:ext cx="1428760" cy="3571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 flipH="1">
            <a:off x="2714612" y="1285860"/>
            <a:ext cx="1357322" cy="10001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>
            <a:off x="5000628" y="1285860"/>
            <a:ext cx="1214446" cy="2857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6215074" y="1285860"/>
            <a:ext cx="26475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Ложь во спасение</a:t>
            </a:r>
            <a:endParaRPr lang="ru-RU" sz="2400" b="1" baseline="-25000" dirty="0">
              <a:solidFill>
                <a:srgbClr val="C00000"/>
              </a:solidFill>
            </a:endParaRP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1357290" y="3500438"/>
            <a:ext cx="13281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3600" b="1" baseline="-25000" dirty="0" smtClean="0">
                <a:solidFill>
                  <a:srgbClr val="C00000"/>
                </a:solidFill>
              </a:rPr>
              <a:t>Клевета</a:t>
            </a:r>
            <a:endParaRPr lang="ru-RU" sz="3600" b="1" baseline="-25000" dirty="0">
              <a:solidFill>
                <a:srgbClr val="C00000"/>
              </a:solidFill>
            </a:endParaRP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6215074" y="3571876"/>
            <a:ext cx="149436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Лесть</a:t>
            </a:r>
            <a:endParaRPr lang="ru-RU" sz="2800" b="1" baseline="-25000" dirty="0">
              <a:solidFill>
                <a:srgbClr val="C00000"/>
              </a:solidFill>
            </a:endParaRPr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 flipH="1">
            <a:off x="2428860" y="1142984"/>
            <a:ext cx="1143008" cy="2857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 flipH="1">
            <a:off x="2643174" y="1428736"/>
            <a:ext cx="1571636" cy="228601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>
            <a:off x="4786314" y="1357298"/>
            <a:ext cx="1285884" cy="9286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" name="Line 10"/>
          <p:cNvSpPr>
            <a:spLocks noChangeShapeType="1"/>
          </p:cNvSpPr>
          <p:nvPr/>
        </p:nvSpPr>
        <p:spPr bwMode="auto">
          <a:xfrm>
            <a:off x="4286248" y="1500174"/>
            <a:ext cx="71438" cy="28575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285720" y="1142984"/>
            <a:ext cx="2231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 b="1" baseline="-25000" dirty="0" smtClean="0">
                <a:solidFill>
                  <a:srgbClr val="C00000"/>
                </a:solidFill>
              </a:rPr>
              <a:t>Самозванство</a:t>
            </a:r>
            <a:endParaRPr lang="ru-RU" sz="3600" b="1" baseline="-25000" dirty="0">
              <a:solidFill>
                <a:srgbClr val="C00000"/>
              </a:solidFill>
            </a:endParaRP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7161213" y="357166"/>
            <a:ext cx="1979516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 baseline="-25000" dirty="0" smtClean="0">
                <a:solidFill>
                  <a:srgbClr val="C00000"/>
                </a:solidFill>
              </a:rPr>
              <a:t>Симуляция</a:t>
            </a:r>
            <a:endParaRPr lang="ru-RU" sz="4000" b="1" baseline="-25000" dirty="0">
              <a:solidFill>
                <a:srgbClr val="C00000"/>
              </a:solidFill>
            </a:endParaRPr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 flipV="1">
            <a:off x="5143504" y="642918"/>
            <a:ext cx="2071702" cy="3571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6143636" y="2143116"/>
            <a:ext cx="277922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Шутливая ложь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>
            <a:off x="4500562" y="1500174"/>
            <a:ext cx="1857388" cy="207170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3" grpId="0"/>
      <p:bldP spid="18444" grpId="0"/>
      <p:bldP spid="18445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mg-fotki.yandex.ru/get/4525/81454286.457/0_8ef36_756f59c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714356"/>
            <a:ext cx="5072066" cy="421484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686" y="0"/>
            <a:ext cx="4786314" cy="928710"/>
          </a:xfrm>
        </p:spPr>
        <p:txBody>
          <a:bodyPr/>
          <a:lstStyle/>
          <a:p>
            <a:r>
              <a:rPr lang="ru-RU" dirty="0" smtClean="0"/>
              <a:t>Мистификация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000636"/>
            <a:ext cx="9144000" cy="1857364"/>
          </a:xfrm>
        </p:spPr>
        <p:txBody>
          <a:bodyPr>
            <a:normAutofit fontScale="62500" lnSpcReduction="20000"/>
          </a:bodyPr>
          <a:lstStyle/>
          <a:p>
            <a:r>
              <a:rPr lang="ru-RU" i="1" dirty="0" smtClean="0"/>
              <a:t>Мистификация</a:t>
            </a:r>
            <a:r>
              <a:rPr lang="ru-RU" dirty="0" smtClean="0"/>
              <a:t> — это утверждение, высказываемое человеком, не уверенным в его истинности. Хотя такое утверждение и может выглядеть правдоподобным (а иногда даже и оказываться истинным), оно не основано на фактах; оно либо выдумано, либо не соответствует действительности. Пример мистификации: местный житель объясняет иногороднему, как пройти к некоему памятнику, при этом не зная, где этот памятник, собственно, находится. Особое место занимает научная мистификация — </a:t>
            </a:r>
            <a:r>
              <a:rPr lang="ru-RU" dirty="0" err="1" smtClean="0"/>
              <a:t>выдавание</a:t>
            </a:r>
            <a:r>
              <a:rPr lang="ru-RU" dirty="0" smtClean="0"/>
              <a:t> гипотез и теорий, ещё не подтверждённых опытами и фактами, за уже подтверждённые и доказанные.</a:t>
            </a:r>
          </a:p>
          <a:p>
            <a:endParaRPr lang="ru-RU" dirty="0"/>
          </a:p>
        </p:txBody>
      </p:sp>
      <p:pic>
        <p:nvPicPr>
          <p:cNvPr id="6" name="Рисунок 5" descr="0_70d21_eaba63f5_or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071934" cy="4929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250</TotalTime>
  <Words>1235</Words>
  <Application>Microsoft Office PowerPoint</Application>
  <PresentationFormat>Экран (4:3)</PresentationFormat>
  <Paragraphs>107</Paragraphs>
  <Slides>21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Апекс</vt:lpstr>
      <vt:lpstr>исследовательская работа  на тему: «Ложь во спасение или ложь для красного словца!»</vt:lpstr>
      <vt:lpstr>Содержание</vt:lpstr>
      <vt:lpstr>Актуальность</vt:lpstr>
      <vt:lpstr>Слайд 4</vt:lpstr>
      <vt:lpstr>Слайд 5</vt:lpstr>
      <vt:lpstr>Ложь. Что это?</vt:lpstr>
      <vt:lpstr>Слайд 7</vt:lpstr>
      <vt:lpstr>Слайд 8</vt:lpstr>
      <vt:lpstr>Мистификация</vt:lpstr>
      <vt:lpstr>Самозванство</vt:lpstr>
      <vt:lpstr>Детская ложь</vt:lpstr>
      <vt:lpstr>Слайд 12</vt:lpstr>
      <vt:lpstr>Поучительная сказка</vt:lpstr>
      <vt:lpstr>Высказывания о лжи:</vt:lpstr>
      <vt:lpstr>Наши исследования (опрос)</vt:lpstr>
      <vt:lpstr>Наши исследования (опрос)</vt:lpstr>
      <vt:lpstr>Наши исследования (опрос)</vt:lpstr>
      <vt:lpstr>Наши исследования (опрос) средний показатель по школе</vt:lpstr>
      <vt:lpstr>Говорить правду полезно для здоровья?</vt:lpstr>
      <vt:lpstr>Слайд 20</vt:lpstr>
      <vt:lpstr>Список литературы.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Проектная работа  на тему: «Ложь во спасение или ложь для красного словца!»</dc:title>
  <dc:creator>User</dc:creator>
  <cp:lastModifiedBy>Admin</cp:lastModifiedBy>
  <cp:revision>39</cp:revision>
  <dcterms:created xsi:type="dcterms:W3CDTF">2012-09-19T12:33:09Z</dcterms:created>
  <dcterms:modified xsi:type="dcterms:W3CDTF">2012-09-27T17:12:35Z</dcterms:modified>
</cp:coreProperties>
</file>